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78" r:id="rId1"/>
  </p:sldMasterIdLst>
  <p:notesMasterIdLst>
    <p:notesMasterId r:id="rId38"/>
  </p:notesMasterIdLst>
  <p:handoutMasterIdLst>
    <p:handoutMasterId r:id="rId39"/>
  </p:handoutMasterIdLst>
  <p:sldIdLst>
    <p:sldId id="256" r:id="rId2"/>
    <p:sldId id="324" r:id="rId3"/>
    <p:sldId id="257" r:id="rId4"/>
    <p:sldId id="330" r:id="rId5"/>
    <p:sldId id="275" r:id="rId6"/>
    <p:sldId id="308" r:id="rId7"/>
    <p:sldId id="309" r:id="rId8"/>
    <p:sldId id="326" r:id="rId9"/>
    <p:sldId id="284" r:id="rId10"/>
    <p:sldId id="304" r:id="rId11"/>
    <p:sldId id="287" r:id="rId12"/>
    <p:sldId id="325" r:id="rId13"/>
    <p:sldId id="288" r:id="rId14"/>
    <p:sldId id="289" r:id="rId15"/>
    <p:sldId id="310" r:id="rId16"/>
    <p:sldId id="258" r:id="rId17"/>
    <p:sldId id="283" r:id="rId18"/>
    <p:sldId id="312" r:id="rId19"/>
    <p:sldId id="314" r:id="rId20"/>
    <p:sldId id="317" r:id="rId21"/>
    <p:sldId id="318" r:id="rId22"/>
    <p:sldId id="315" r:id="rId23"/>
    <p:sldId id="320" r:id="rId24"/>
    <p:sldId id="319" r:id="rId25"/>
    <p:sldId id="299" r:id="rId26"/>
    <p:sldId id="316" r:id="rId27"/>
    <p:sldId id="313" r:id="rId28"/>
    <p:sldId id="322" r:id="rId29"/>
    <p:sldId id="278" r:id="rId30"/>
    <p:sldId id="307" r:id="rId31"/>
    <p:sldId id="327" r:id="rId32"/>
    <p:sldId id="281" r:id="rId33"/>
    <p:sldId id="303" r:id="rId34"/>
    <p:sldId id="285" r:id="rId35"/>
    <p:sldId id="331" r:id="rId36"/>
    <p:sldId id="297" r:id="rId3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52">
          <p15:clr>
            <a:srgbClr val="A4A3A4"/>
          </p15:clr>
        </p15:guide>
        <p15:guide id="2" pos="3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7"/>
    <p:restoredTop sz="94655"/>
  </p:normalViewPr>
  <p:slideViewPr>
    <p:cSldViewPr>
      <p:cViewPr varScale="1">
        <p:scale>
          <a:sx n="216" d="100"/>
          <a:sy n="216" d="100"/>
        </p:scale>
        <p:origin x="2984" y="184"/>
      </p:cViewPr>
      <p:guideLst>
        <p:guide orient="horz" pos="2352"/>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D4C5275-1799-6C41-9CDE-C8263EBD944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3251" name="Rectangle 3">
            <a:extLst>
              <a:ext uri="{FF2B5EF4-FFF2-40B4-BE49-F238E27FC236}">
                <a16:creationId xmlns:a16="http://schemas.microsoft.com/office/drawing/2014/main" id="{5B360003-863A-C842-8BA0-B79E07E8007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53252" name="Rectangle 4">
            <a:extLst>
              <a:ext uri="{FF2B5EF4-FFF2-40B4-BE49-F238E27FC236}">
                <a16:creationId xmlns:a16="http://schemas.microsoft.com/office/drawing/2014/main" id="{F768CAC7-688B-EF43-AE8E-D0B86AABCA8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53253" name="Rectangle 5">
            <a:extLst>
              <a:ext uri="{FF2B5EF4-FFF2-40B4-BE49-F238E27FC236}">
                <a16:creationId xmlns:a16="http://schemas.microsoft.com/office/drawing/2014/main" id="{0BEC2324-864D-1241-942F-34ACB9542979}"/>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ea typeface="MS PGothic" charset="-128"/>
              </a:defRPr>
            </a:lvl1pPr>
          </a:lstStyle>
          <a:p>
            <a:pPr>
              <a:defRPr/>
            </a:pPr>
            <a:fld id="{FEC06E7A-7C82-CC46-8E7B-66738EB8F44D}"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5E44E6-3497-2F4A-961F-300E4E67B7D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a:extLst>
              <a:ext uri="{FF2B5EF4-FFF2-40B4-BE49-F238E27FC236}">
                <a16:creationId xmlns:a16="http://schemas.microsoft.com/office/drawing/2014/main" id="{0050667F-018E-CE4F-BBC0-3B76FC65CAA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charset="0"/>
                <a:ea typeface="MS PGothic" charset="-128"/>
              </a:defRPr>
            </a:lvl1pPr>
          </a:lstStyle>
          <a:p>
            <a:pPr>
              <a:defRPr/>
            </a:pPr>
            <a:fld id="{B5F58C67-A7BA-7E4B-A19C-0858A73ECC03}" type="datetimeFigureOut">
              <a:rPr lang="en-US" altLang="x-none"/>
              <a:pPr>
                <a:defRPr/>
              </a:pPr>
              <a:t>7/13/21</a:t>
            </a:fld>
            <a:endParaRPr lang="en-US" altLang="x-none"/>
          </a:p>
        </p:txBody>
      </p:sp>
      <p:sp>
        <p:nvSpPr>
          <p:cNvPr id="4" name="Slide Image Placeholder 3">
            <a:extLst>
              <a:ext uri="{FF2B5EF4-FFF2-40B4-BE49-F238E27FC236}">
                <a16:creationId xmlns:a16="http://schemas.microsoft.com/office/drawing/2014/main" id="{44FE421A-26F5-2A41-8591-3429280994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DE4FAF3-079C-DB4B-88B4-FEF1A78BF5A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18F2634-5F3D-A649-8423-844E2EAA12E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a:extLst>
              <a:ext uri="{FF2B5EF4-FFF2-40B4-BE49-F238E27FC236}">
                <a16:creationId xmlns:a16="http://schemas.microsoft.com/office/drawing/2014/main" id="{A9EA36A1-702D-964D-B634-8B8B29A8529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charset="0"/>
                <a:ea typeface="MS PGothic" charset="-128"/>
              </a:defRPr>
            </a:lvl1pPr>
          </a:lstStyle>
          <a:p>
            <a:pPr>
              <a:defRPr/>
            </a:pPr>
            <a:fld id="{5A097464-0695-4449-A4C2-E58C2CD521A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FEDF7E1-2547-F74F-BB2F-70980E0E8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221C1CC9-0B87-AB46-89BA-2670508C5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1" name="Slide Number Placeholder 3">
            <a:extLst>
              <a:ext uri="{FF2B5EF4-FFF2-40B4-BE49-F238E27FC236}">
                <a16:creationId xmlns:a16="http://schemas.microsoft.com/office/drawing/2014/main" id="{E5D92E1E-32DC-9243-A8CC-5276B0F7C6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fld id="{9822BFD5-5F1C-D347-BF8A-AE6D9FD8EA2C}" type="slidenum">
              <a:rPr lang="en-US" altLang="en-US" sz="1200" smtClean="0"/>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D7C2A04D-7E97-1649-BA56-E6335D26A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E64429E8-049F-F94F-B470-9038C846B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5" name="Slide Number Placeholder 3">
            <a:extLst>
              <a:ext uri="{FF2B5EF4-FFF2-40B4-BE49-F238E27FC236}">
                <a16:creationId xmlns:a16="http://schemas.microsoft.com/office/drawing/2014/main" id="{70C02892-96AA-BD41-89AB-66B181A41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fld id="{736B24AD-9BCB-E04A-9141-D83C67F027C6}" type="slidenum">
              <a:rPr lang="en-US" altLang="en-US" sz="1200" smtClean="0"/>
              <a:pPr/>
              <a:t>35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AA793E5-3532-FE4C-8CE2-A8A943A58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244BF074-76C8-AF42-80BC-5EE4F66B62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3" name="Slide Number Placeholder 3">
            <a:extLst>
              <a:ext uri="{FF2B5EF4-FFF2-40B4-BE49-F238E27FC236}">
                <a16:creationId xmlns:a16="http://schemas.microsoft.com/office/drawing/2014/main" id="{F9726661-C8C6-3D4C-AEFD-5A75E6524B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fld id="{22817689-39D4-6945-9F63-64D9E60641BA}" type="slidenum">
              <a:rPr lang="en-US" altLang="en-US" sz="1200" smtClean="0"/>
              <a:pPr/>
              <a:t>36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EC0A4B90-6CC1-CE41-B0A9-A9577F9BB8D4}"/>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E212287E-F3B8-184C-8538-224E63A6C940}"/>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4E4839F0-D6E2-9442-842A-9E7E347AAC3D}"/>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BE2BB126-C0A0-114D-BDE4-33CCFEB5AF21}"/>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5A611132-C81A-904A-B6B5-12A9EED4C5F6}"/>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3D49706D-9853-074C-A186-6739F6206A62}"/>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4671D13C-1A4F-DE4A-812D-040AF3C856F2}"/>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028188E4-88F7-9348-BF50-817B189ABF42}"/>
              </a:ext>
            </a:extLst>
          </p:cNvPr>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2381DCF4-72F0-2640-8393-58FA724D2107}"/>
              </a:ext>
            </a:extLst>
          </p:cNvPr>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D3881E36-E4EA-D240-BE57-6410A6AC8818}"/>
              </a:ext>
            </a:extLst>
          </p:cNvPr>
          <p:cNvSpPr>
            <a:spLocks noGrp="1"/>
          </p:cNvSpPr>
          <p:nvPr>
            <p:ph type="dt" sz="half" idx="10"/>
          </p:nvPr>
        </p:nvSpPr>
        <p:spPr>
          <a:xfrm>
            <a:off x="7326313" y="6116638"/>
            <a:ext cx="857250" cy="365125"/>
          </a:xfrm>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CE99176E-3221-C148-AA24-49187F9F600C}"/>
              </a:ext>
            </a:extLst>
          </p:cNvPr>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9A82E0A0-3578-F04D-A798-5E90AE1817F4}"/>
              </a:ext>
            </a:extLst>
          </p:cNvPr>
          <p:cNvSpPr>
            <a:spLocks noGrp="1"/>
          </p:cNvSpPr>
          <p:nvPr>
            <p:ph type="sldNum" sz="quarter" idx="12"/>
          </p:nvPr>
        </p:nvSpPr>
        <p:spPr>
          <a:xfrm>
            <a:off x="8275638" y="6116638"/>
            <a:ext cx="411162" cy="365125"/>
          </a:xfrm>
        </p:spPr>
        <p:txBody>
          <a:bodyPr/>
          <a:lstStyle>
            <a:lvl1pPr>
              <a:defRPr/>
            </a:lvl1pPr>
          </a:lstStyle>
          <a:p>
            <a:pPr>
              <a:defRPr/>
            </a:pPr>
            <a:fld id="{6181BD62-DF87-BA4A-9CA3-A5EFDE0971F2}" type="slidenum">
              <a:rPr lang="en-US" altLang="x-none"/>
              <a:pPr>
                <a:defRPr/>
              </a:pPr>
              <a:t>‹#›</a:t>
            </a:fld>
            <a:endParaRPr lang="en-US" altLang="x-none"/>
          </a:p>
        </p:txBody>
      </p:sp>
    </p:spTree>
    <p:extLst>
      <p:ext uri="{BB962C8B-B14F-4D97-AF65-F5344CB8AC3E}">
        <p14:creationId xmlns:p14="http://schemas.microsoft.com/office/powerpoint/2010/main" val="302356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AE86FBB-56C3-F746-AB8D-E38014959BC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64ECB80-20F8-B840-AB42-969578E433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81B125-537E-5145-BA8A-131E26BDC2CB}"/>
              </a:ext>
            </a:extLst>
          </p:cNvPr>
          <p:cNvSpPr>
            <a:spLocks noGrp="1"/>
          </p:cNvSpPr>
          <p:nvPr>
            <p:ph type="sldNum" sz="quarter" idx="12"/>
          </p:nvPr>
        </p:nvSpPr>
        <p:spPr/>
        <p:txBody>
          <a:bodyPr/>
          <a:lstStyle>
            <a:lvl1pPr>
              <a:defRPr/>
            </a:lvl1pPr>
          </a:lstStyle>
          <a:p>
            <a:pPr>
              <a:defRPr/>
            </a:pPr>
            <a:fld id="{730ED573-84E4-4C4F-8DFC-040F235EC653}" type="slidenum">
              <a:rPr lang="en-US" altLang="x-none"/>
              <a:pPr>
                <a:defRPr/>
              </a:pPr>
              <a:t>‹#›</a:t>
            </a:fld>
            <a:endParaRPr lang="en-US" altLang="x-none"/>
          </a:p>
        </p:txBody>
      </p:sp>
    </p:spTree>
    <p:extLst>
      <p:ext uri="{BB962C8B-B14F-4D97-AF65-F5344CB8AC3E}">
        <p14:creationId xmlns:p14="http://schemas.microsoft.com/office/powerpoint/2010/main" val="136797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5DE502-E076-FB49-A2FB-84E22B8FFD7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683F3BB-5EF6-D848-8159-3F645C0749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1A0FA6-C338-5D4A-B413-F4F8FC34C6D7}"/>
              </a:ext>
            </a:extLst>
          </p:cNvPr>
          <p:cNvSpPr>
            <a:spLocks noGrp="1"/>
          </p:cNvSpPr>
          <p:nvPr>
            <p:ph type="sldNum" sz="quarter" idx="12"/>
          </p:nvPr>
        </p:nvSpPr>
        <p:spPr/>
        <p:txBody>
          <a:bodyPr/>
          <a:lstStyle>
            <a:lvl1pPr>
              <a:defRPr/>
            </a:lvl1pPr>
          </a:lstStyle>
          <a:p>
            <a:pPr>
              <a:defRPr/>
            </a:pPr>
            <a:fld id="{73C1FE39-7FF9-204B-9A2A-C8622A1A6C64}" type="slidenum">
              <a:rPr lang="en-US" altLang="x-none"/>
              <a:pPr>
                <a:defRPr/>
              </a:pPr>
              <a:t>‹#›</a:t>
            </a:fld>
            <a:endParaRPr lang="en-US" altLang="x-none"/>
          </a:p>
        </p:txBody>
      </p:sp>
    </p:spTree>
    <p:extLst>
      <p:ext uri="{BB962C8B-B14F-4D97-AF65-F5344CB8AC3E}">
        <p14:creationId xmlns:p14="http://schemas.microsoft.com/office/powerpoint/2010/main" val="114762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221332-2E1B-C64A-8205-4FDA59F3AF07}"/>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Times" charset="0"/>
                <a:ea typeface="MS PGothic" charset="-128"/>
              </a:rPr>
              <a:t>“</a:t>
            </a:r>
          </a:p>
        </p:txBody>
      </p:sp>
      <p:sp>
        <p:nvSpPr>
          <p:cNvPr id="6" name="TextBox 5">
            <a:extLst>
              <a:ext uri="{FF2B5EF4-FFF2-40B4-BE49-F238E27FC236}">
                <a16:creationId xmlns:a16="http://schemas.microsoft.com/office/drawing/2014/main" id="{CB2E104A-0F38-3746-867A-1E713D894E24}"/>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Times" charset="0"/>
                <a:ea typeface="MS PGothic" charset="-128"/>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81234C8-9F6F-7145-B873-3A5CE1EB889E}"/>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CB5F0C2-5535-BE4A-AAAB-573AFE05F57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A6AE63-2396-DA4B-A175-583CFFA43BBD}"/>
              </a:ext>
            </a:extLst>
          </p:cNvPr>
          <p:cNvSpPr>
            <a:spLocks noGrp="1"/>
          </p:cNvSpPr>
          <p:nvPr>
            <p:ph type="sldNum" sz="quarter" idx="16"/>
          </p:nvPr>
        </p:nvSpPr>
        <p:spPr/>
        <p:txBody>
          <a:bodyPr/>
          <a:lstStyle>
            <a:lvl1pPr>
              <a:defRPr/>
            </a:lvl1pPr>
          </a:lstStyle>
          <a:p>
            <a:pPr>
              <a:defRPr/>
            </a:pPr>
            <a:fld id="{4328A225-944F-C74F-AECB-6D4223FD3E68}" type="slidenum">
              <a:rPr lang="en-US" altLang="x-none"/>
              <a:pPr>
                <a:defRPr/>
              </a:pPr>
              <a:t>‹#›</a:t>
            </a:fld>
            <a:endParaRPr lang="en-US" altLang="x-none"/>
          </a:p>
        </p:txBody>
      </p:sp>
    </p:spTree>
    <p:extLst>
      <p:ext uri="{BB962C8B-B14F-4D97-AF65-F5344CB8AC3E}">
        <p14:creationId xmlns:p14="http://schemas.microsoft.com/office/powerpoint/2010/main" val="27159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6F385-CDEE-6E42-B7DE-A8F4EA9A07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2DB96CB-5624-F749-AD27-D3F01A9FD9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EACB93-8016-A94F-B24E-E17026306D8A}"/>
              </a:ext>
            </a:extLst>
          </p:cNvPr>
          <p:cNvSpPr>
            <a:spLocks noGrp="1"/>
          </p:cNvSpPr>
          <p:nvPr>
            <p:ph type="sldNum" sz="quarter" idx="12"/>
          </p:nvPr>
        </p:nvSpPr>
        <p:spPr/>
        <p:txBody>
          <a:bodyPr/>
          <a:lstStyle>
            <a:lvl1pPr>
              <a:defRPr/>
            </a:lvl1pPr>
          </a:lstStyle>
          <a:p>
            <a:pPr>
              <a:defRPr/>
            </a:pPr>
            <a:fld id="{6F5AF816-F799-714F-B9ED-6949223C6788}" type="slidenum">
              <a:rPr lang="en-US" altLang="x-none"/>
              <a:pPr>
                <a:defRPr/>
              </a:pPr>
              <a:t>‹#›</a:t>
            </a:fld>
            <a:endParaRPr lang="en-US" altLang="x-none"/>
          </a:p>
        </p:txBody>
      </p:sp>
    </p:spTree>
    <p:extLst>
      <p:ext uri="{BB962C8B-B14F-4D97-AF65-F5344CB8AC3E}">
        <p14:creationId xmlns:p14="http://schemas.microsoft.com/office/powerpoint/2010/main" val="309628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12D810-E29F-1644-A4B3-DB25810FCE17}"/>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Times" charset="0"/>
                <a:ea typeface="MS PGothic" charset="-128"/>
              </a:rPr>
              <a:t>“</a:t>
            </a:r>
          </a:p>
        </p:txBody>
      </p:sp>
      <p:sp>
        <p:nvSpPr>
          <p:cNvPr id="6" name="TextBox 5">
            <a:extLst>
              <a:ext uri="{FF2B5EF4-FFF2-40B4-BE49-F238E27FC236}">
                <a16:creationId xmlns:a16="http://schemas.microsoft.com/office/drawing/2014/main" id="{794A9454-0B60-E141-BC4C-F3B817BF1532}"/>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Times" charset="0"/>
                <a:ea typeface="MS PGothic" charset="-128"/>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12186C4-3C14-3043-B465-AD17721812C3}"/>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2E1279F-CD28-1D44-B1D1-30010EE676C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87B8E80-35C2-FA4F-917B-65FA8CBFA2E8}"/>
              </a:ext>
            </a:extLst>
          </p:cNvPr>
          <p:cNvSpPr>
            <a:spLocks noGrp="1"/>
          </p:cNvSpPr>
          <p:nvPr>
            <p:ph type="sldNum" sz="quarter" idx="16"/>
          </p:nvPr>
        </p:nvSpPr>
        <p:spPr/>
        <p:txBody>
          <a:bodyPr/>
          <a:lstStyle>
            <a:lvl1pPr>
              <a:defRPr/>
            </a:lvl1pPr>
          </a:lstStyle>
          <a:p>
            <a:pPr>
              <a:defRPr/>
            </a:pPr>
            <a:fld id="{B8A89C78-9E4D-AB4A-AEE3-035598900E71}" type="slidenum">
              <a:rPr lang="en-US" altLang="x-none"/>
              <a:pPr>
                <a:defRPr/>
              </a:pPr>
              <a:t>‹#›</a:t>
            </a:fld>
            <a:endParaRPr lang="en-US" altLang="x-none"/>
          </a:p>
        </p:txBody>
      </p:sp>
    </p:spTree>
    <p:extLst>
      <p:ext uri="{BB962C8B-B14F-4D97-AF65-F5344CB8AC3E}">
        <p14:creationId xmlns:p14="http://schemas.microsoft.com/office/powerpoint/2010/main" val="217702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63F8161-F72D-C341-B920-51293C832D72}"/>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A473BC6-2A07-3D44-9D9B-3A3E5E3FB4ED}"/>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D8F01F-8608-A942-BB7C-759C27CDA691}"/>
              </a:ext>
            </a:extLst>
          </p:cNvPr>
          <p:cNvSpPr>
            <a:spLocks noGrp="1"/>
          </p:cNvSpPr>
          <p:nvPr>
            <p:ph type="sldNum" sz="quarter" idx="16"/>
          </p:nvPr>
        </p:nvSpPr>
        <p:spPr/>
        <p:txBody>
          <a:bodyPr/>
          <a:lstStyle>
            <a:lvl1pPr>
              <a:defRPr/>
            </a:lvl1pPr>
          </a:lstStyle>
          <a:p>
            <a:pPr>
              <a:defRPr/>
            </a:pPr>
            <a:fld id="{AD76E236-4EBD-CE4A-B85C-6053DCB85ED6}" type="slidenum">
              <a:rPr lang="en-US" altLang="x-none"/>
              <a:pPr>
                <a:defRPr/>
              </a:pPr>
              <a:t>‹#›</a:t>
            </a:fld>
            <a:endParaRPr lang="en-US" altLang="x-none"/>
          </a:p>
        </p:txBody>
      </p:sp>
    </p:spTree>
    <p:extLst>
      <p:ext uri="{BB962C8B-B14F-4D97-AF65-F5344CB8AC3E}">
        <p14:creationId xmlns:p14="http://schemas.microsoft.com/office/powerpoint/2010/main" val="215935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E11D4B-FF44-FE4E-A45D-8CCF551E9E6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5A9A565-9BEB-0747-A060-E8E1B3931F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C7DE75-0A60-1347-B8B1-8E928E21A24A}"/>
              </a:ext>
            </a:extLst>
          </p:cNvPr>
          <p:cNvSpPr>
            <a:spLocks noGrp="1"/>
          </p:cNvSpPr>
          <p:nvPr>
            <p:ph type="sldNum" sz="quarter" idx="12"/>
          </p:nvPr>
        </p:nvSpPr>
        <p:spPr/>
        <p:txBody>
          <a:bodyPr/>
          <a:lstStyle>
            <a:lvl1pPr>
              <a:defRPr/>
            </a:lvl1pPr>
          </a:lstStyle>
          <a:p>
            <a:pPr>
              <a:defRPr/>
            </a:pPr>
            <a:fld id="{EC21AD92-FAAF-3C43-A04D-9E66D5ACACBF}" type="slidenum">
              <a:rPr lang="en-US" altLang="x-none"/>
              <a:pPr>
                <a:defRPr/>
              </a:pPr>
              <a:t>‹#›</a:t>
            </a:fld>
            <a:endParaRPr lang="en-US" altLang="x-none"/>
          </a:p>
        </p:txBody>
      </p:sp>
    </p:spTree>
    <p:extLst>
      <p:ext uri="{BB962C8B-B14F-4D97-AF65-F5344CB8AC3E}">
        <p14:creationId xmlns:p14="http://schemas.microsoft.com/office/powerpoint/2010/main" val="153335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90A111-9FD3-5D4A-9779-540B92B4E1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F69557-DC27-3A40-8CC5-574FF7041C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290AA4-66E6-0E4D-865F-1A0AB5B5A90A}"/>
              </a:ext>
            </a:extLst>
          </p:cNvPr>
          <p:cNvSpPr>
            <a:spLocks noGrp="1"/>
          </p:cNvSpPr>
          <p:nvPr>
            <p:ph type="sldNum" sz="quarter" idx="12"/>
          </p:nvPr>
        </p:nvSpPr>
        <p:spPr/>
        <p:txBody>
          <a:bodyPr/>
          <a:lstStyle>
            <a:lvl1pPr>
              <a:defRPr/>
            </a:lvl1pPr>
          </a:lstStyle>
          <a:p>
            <a:pPr>
              <a:defRPr/>
            </a:pPr>
            <a:fld id="{0368E5F8-CAB1-8644-9E52-8C8F9411E14E}" type="slidenum">
              <a:rPr lang="en-US" altLang="x-none"/>
              <a:pPr>
                <a:defRPr/>
              </a:pPr>
              <a:t>‹#›</a:t>
            </a:fld>
            <a:endParaRPr lang="en-US" altLang="x-none"/>
          </a:p>
        </p:txBody>
      </p:sp>
    </p:spTree>
    <p:extLst>
      <p:ext uri="{BB962C8B-B14F-4D97-AF65-F5344CB8AC3E}">
        <p14:creationId xmlns:p14="http://schemas.microsoft.com/office/powerpoint/2010/main" val="2043388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83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828800"/>
            <a:ext cx="4076700" cy="4267200"/>
          </a:xfrm>
        </p:spPr>
        <p:txBody>
          <a:bodyPr rtlCol="0">
            <a:normAutofit/>
          </a:bodyPr>
          <a:lstStyle/>
          <a:p>
            <a:pPr lvl="0"/>
            <a:endParaRPr lang="en-US" noProof="0"/>
          </a:p>
        </p:txBody>
      </p:sp>
      <p:sp>
        <p:nvSpPr>
          <p:cNvPr id="4" name="Text Placeholder 3"/>
          <p:cNvSpPr>
            <a:spLocks noGrp="1"/>
          </p:cNvSpPr>
          <p:nvPr>
            <p:ph type="body" sz="half" idx="2"/>
          </p:nvPr>
        </p:nvSpPr>
        <p:spPr>
          <a:xfrm>
            <a:off x="4686300" y="1828800"/>
            <a:ext cx="40767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1BA90B-3E52-5649-B014-099E6C4D8BA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B2397FB-93A4-2043-A3D9-0E874BC316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AF7B3A-CDA3-284F-B68F-8F90C7E111B7}"/>
              </a:ext>
            </a:extLst>
          </p:cNvPr>
          <p:cNvSpPr>
            <a:spLocks noGrp="1"/>
          </p:cNvSpPr>
          <p:nvPr>
            <p:ph type="sldNum" sz="quarter" idx="12"/>
          </p:nvPr>
        </p:nvSpPr>
        <p:spPr/>
        <p:txBody>
          <a:bodyPr/>
          <a:lstStyle>
            <a:lvl1pPr>
              <a:defRPr/>
            </a:lvl1pPr>
          </a:lstStyle>
          <a:p>
            <a:pPr>
              <a:defRPr/>
            </a:pPr>
            <a:fld id="{D26E0F62-C678-FA46-B0C0-A2559D68916D}" type="slidenum">
              <a:rPr lang="en-US" altLang="x-none"/>
              <a:pPr>
                <a:defRPr/>
              </a:pPr>
              <a:t>‹#›</a:t>
            </a:fld>
            <a:endParaRPr lang="en-US" altLang="x-none"/>
          </a:p>
        </p:txBody>
      </p:sp>
    </p:spTree>
    <p:extLst>
      <p:ext uri="{BB962C8B-B14F-4D97-AF65-F5344CB8AC3E}">
        <p14:creationId xmlns:p14="http://schemas.microsoft.com/office/powerpoint/2010/main" val="1401617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683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767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828800"/>
            <a:ext cx="4076700" cy="4267200"/>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BCF5BCDF-6F67-5C4D-9E87-94FCB6A9CF1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72076C-A736-8E4A-8226-ED6583AE18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44E2E5-A3BF-6149-9324-6697FAC755E4}"/>
              </a:ext>
            </a:extLst>
          </p:cNvPr>
          <p:cNvSpPr>
            <a:spLocks noGrp="1"/>
          </p:cNvSpPr>
          <p:nvPr>
            <p:ph type="sldNum" sz="quarter" idx="12"/>
          </p:nvPr>
        </p:nvSpPr>
        <p:spPr/>
        <p:txBody>
          <a:bodyPr/>
          <a:lstStyle>
            <a:lvl1pPr>
              <a:defRPr/>
            </a:lvl1pPr>
          </a:lstStyle>
          <a:p>
            <a:pPr>
              <a:defRPr/>
            </a:pPr>
            <a:fld id="{30F18FED-585F-7D41-9768-C6FEE7381338}" type="slidenum">
              <a:rPr lang="en-US" altLang="x-none"/>
              <a:pPr>
                <a:defRPr/>
              </a:pPr>
              <a:t>‹#›</a:t>
            </a:fld>
            <a:endParaRPr lang="en-US" altLang="x-none"/>
          </a:p>
        </p:txBody>
      </p:sp>
    </p:spTree>
    <p:extLst>
      <p:ext uri="{BB962C8B-B14F-4D97-AF65-F5344CB8AC3E}">
        <p14:creationId xmlns:p14="http://schemas.microsoft.com/office/powerpoint/2010/main" val="33510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ED5A5A-A55A-B948-8FE5-F79C55AE6277}"/>
              </a:ext>
            </a:extLst>
          </p:cNvPr>
          <p:cNvSpPr>
            <a:spLocks noGrp="1"/>
          </p:cNvSpPr>
          <p:nvPr>
            <p:ph type="dt" sz="half" idx="10"/>
          </p:nvPr>
        </p:nvSpPr>
        <p:spPr>
          <a:xfrm>
            <a:off x="7343775" y="6108700"/>
            <a:ext cx="857250" cy="3651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BA6163-B9FE-044D-A81A-E103A15FA839}"/>
              </a:ext>
            </a:extLst>
          </p:cNvPr>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FAA57B-B399-CF4C-89E2-12A1B174ABF1}"/>
              </a:ext>
            </a:extLst>
          </p:cNvPr>
          <p:cNvSpPr>
            <a:spLocks noGrp="1"/>
          </p:cNvSpPr>
          <p:nvPr>
            <p:ph type="sldNum" sz="quarter" idx="12"/>
          </p:nvPr>
        </p:nvSpPr>
        <p:spPr>
          <a:xfrm>
            <a:off x="8258175" y="6108700"/>
            <a:ext cx="428625" cy="365125"/>
          </a:xfrm>
        </p:spPr>
        <p:txBody>
          <a:bodyPr/>
          <a:lstStyle>
            <a:lvl1pPr>
              <a:defRPr/>
            </a:lvl1pPr>
          </a:lstStyle>
          <a:p>
            <a:pPr>
              <a:defRPr/>
            </a:pPr>
            <a:fld id="{E5EC4347-8743-5A4E-8D85-1A67C5E000FB}" type="slidenum">
              <a:rPr lang="en-US" altLang="x-none"/>
              <a:pPr>
                <a:defRPr/>
              </a:pPr>
              <a:t>‹#›</a:t>
            </a:fld>
            <a:endParaRPr lang="en-US" altLang="x-none"/>
          </a:p>
        </p:txBody>
      </p:sp>
    </p:spTree>
    <p:extLst>
      <p:ext uri="{BB962C8B-B14F-4D97-AF65-F5344CB8AC3E}">
        <p14:creationId xmlns:p14="http://schemas.microsoft.com/office/powerpoint/2010/main" val="894857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68300"/>
            <a:ext cx="8305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DC1CE5E1-6C13-BD4B-A7AE-2230ABA364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769B0DF-129E-0C4D-8536-98C1E82F31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66370EA-8D65-9A4B-8CCA-FC5B463D3B67}"/>
              </a:ext>
            </a:extLst>
          </p:cNvPr>
          <p:cNvSpPr>
            <a:spLocks noGrp="1"/>
          </p:cNvSpPr>
          <p:nvPr>
            <p:ph type="sldNum" sz="quarter" idx="12"/>
          </p:nvPr>
        </p:nvSpPr>
        <p:spPr/>
        <p:txBody>
          <a:bodyPr/>
          <a:lstStyle>
            <a:lvl1pPr>
              <a:defRPr/>
            </a:lvl1pPr>
          </a:lstStyle>
          <a:p>
            <a:pPr>
              <a:defRPr/>
            </a:pPr>
            <a:fld id="{2C4C690E-A816-4C4D-BF31-F73E5AC87D80}" type="slidenum">
              <a:rPr lang="en-US" altLang="x-none"/>
              <a:pPr>
                <a:defRPr/>
              </a:pPr>
              <a:t>‹#›</a:t>
            </a:fld>
            <a:endParaRPr lang="en-US" altLang="x-none"/>
          </a:p>
        </p:txBody>
      </p:sp>
    </p:spTree>
    <p:extLst>
      <p:ext uri="{BB962C8B-B14F-4D97-AF65-F5344CB8AC3E}">
        <p14:creationId xmlns:p14="http://schemas.microsoft.com/office/powerpoint/2010/main" val="282975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3A165-1848-2842-B252-EF47603B44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C2CFA9-1CEF-9B4D-805C-70638E0EF6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27A9D0-F32F-CA40-8BD4-CF7DE849E6CB}"/>
              </a:ext>
            </a:extLst>
          </p:cNvPr>
          <p:cNvSpPr>
            <a:spLocks noGrp="1"/>
          </p:cNvSpPr>
          <p:nvPr>
            <p:ph type="sldNum" sz="quarter" idx="12"/>
          </p:nvPr>
        </p:nvSpPr>
        <p:spPr/>
        <p:txBody>
          <a:bodyPr/>
          <a:lstStyle>
            <a:lvl1pPr>
              <a:defRPr/>
            </a:lvl1pPr>
          </a:lstStyle>
          <a:p>
            <a:pPr>
              <a:defRPr/>
            </a:pPr>
            <a:fld id="{65F2B6B2-3F24-214E-83D2-8910C9347B17}" type="slidenum">
              <a:rPr lang="en-US" altLang="x-none"/>
              <a:pPr>
                <a:defRPr/>
              </a:pPr>
              <a:t>‹#›</a:t>
            </a:fld>
            <a:endParaRPr lang="en-US" altLang="x-none"/>
          </a:p>
        </p:txBody>
      </p:sp>
    </p:spTree>
    <p:extLst>
      <p:ext uri="{BB962C8B-B14F-4D97-AF65-F5344CB8AC3E}">
        <p14:creationId xmlns:p14="http://schemas.microsoft.com/office/powerpoint/2010/main" val="152186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49748A3-C2C5-6441-930C-7CBEB733E7D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DE6EF9A-115C-E944-A5E1-FB868440E9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5C03EA0-7DCB-C54D-A193-6EF9C2E3BDB5}"/>
              </a:ext>
            </a:extLst>
          </p:cNvPr>
          <p:cNvSpPr>
            <a:spLocks noGrp="1"/>
          </p:cNvSpPr>
          <p:nvPr>
            <p:ph type="sldNum" sz="quarter" idx="12"/>
          </p:nvPr>
        </p:nvSpPr>
        <p:spPr/>
        <p:txBody>
          <a:bodyPr/>
          <a:lstStyle>
            <a:lvl1pPr>
              <a:defRPr/>
            </a:lvl1pPr>
          </a:lstStyle>
          <a:p>
            <a:pPr>
              <a:defRPr/>
            </a:pPr>
            <a:fld id="{3C84F6CE-90FF-0B4E-89A0-7AA6A6349235}" type="slidenum">
              <a:rPr lang="en-US" altLang="x-none"/>
              <a:pPr>
                <a:defRPr/>
              </a:pPr>
              <a:t>‹#›</a:t>
            </a:fld>
            <a:endParaRPr lang="en-US" altLang="x-none"/>
          </a:p>
        </p:txBody>
      </p:sp>
    </p:spTree>
    <p:extLst>
      <p:ext uri="{BB962C8B-B14F-4D97-AF65-F5344CB8AC3E}">
        <p14:creationId xmlns:p14="http://schemas.microsoft.com/office/powerpoint/2010/main" val="380333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3B939BA-006C-3141-8023-FA50661DD9B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E7D33B0-8A42-5444-ABE8-AFCC66C152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8EF561-37E1-E440-9FB3-FEF9DE172B82}"/>
              </a:ext>
            </a:extLst>
          </p:cNvPr>
          <p:cNvSpPr>
            <a:spLocks noGrp="1"/>
          </p:cNvSpPr>
          <p:nvPr>
            <p:ph type="sldNum" sz="quarter" idx="12"/>
          </p:nvPr>
        </p:nvSpPr>
        <p:spPr/>
        <p:txBody>
          <a:bodyPr/>
          <a:lstStyle>
            <a:lvl1pPr>
              <a:defRPr/>
            </a:lvl1pPr>
          </a:lstStyle>
          <a:p>
            <a:pPr>
              <a:defRPr/>
            </a:pPr>
            <a:fld id="{F746AC75-1C51-4E44-9A41-17DF96D8910F}" type="slidenum">
              <a:rPr lang="en-US" altLang="x-none"/>
              <a:pPr>
                <a:defRPr/>
              </a:pPr>
              <a:t>‹#›</a:t>
            </a:fld>
            <a:endParaRPr lang="en-US" altLang="x-none"/>
          </a:p>
        </p:txBody>
      </p:sp>
    </p:spTree>
    <p:extLst>
      <p:ext uri="{BB962C8B-B14F-4D97-AF65-F5344CB8AC3E}">
        <p14:creationId xmlns:p14="http://schemas.microsoft.com/office/powerpoint/2010/main" val="52228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B92FAD2-33BB-8641-9D2E-AF8E6D5D170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1D0E178-ADFF-4445-9BC8-DBAA9DADF5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CD7D3-9746-0F48-A88B-578C3BE582CE}"/>
              </a:ext>
            </a:extLst>
          </p:cNvPr>
          <p:cNvSpPr>
            <a:spLocks noGrp="1"/>
          </p:cNvSpPr>
          <p:nvPr>
            <p:ph type="sldNum" sz="quarter" idx="12"/>
          </p:nvPr>
        </p:nvSpPr>
        <p:spPr/>
        <p:txBody>
          <a:bodyPr/>
          <a:lstStyle>
            <a:lvl1pPr>
              <a:defRPr/>
            </a:lvl1pPr>
          </a:lstStyle>
          <a:p>
            <a:pPr>
              <a:defRPr/>
            </a:pPr>
            <a:fld id="{E1B29874-A990-3C4E-8349-D51617C05C7A}" type="slidenum">
              <a:rPr lang="en-US" altLang="x-none"/>
              <a:pPr>
                <a:defRPr/>
              </a:pPr>
              <a:t>‹#›</a:t>
            </a:fld>
            <a:endParaRPr lang="en-US" altLang="x-none"/>
          </a:p>
        </p:txBody>
      </p:sp>
    </p:spTree>
    <p:extLst>
      <p:ext uri="{BB962C8B-B14F-4D97-AF65-F5344CB8AC3E}">
        <p14:creationId xmlns:p14="http://schemas.microsoft.com/office/powerpoint/2010/main" val="146362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786FF9-D75D-4346-9E35-BD2735E7942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8B12D10-4FCE-604C-B64E-E802708361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548C564-E2AA-C549-BA01-1B132B01CB11}"/>
              </a:ext>
            </a:extLst>
          </p:cNvPr>
          <p:cNvSpPr>
            <a:spLocks noGrp="1"/>
          </p:cNvSpPr>
          <p:nvPr>
            <p:ph type="sldNum" sz="quarter" idx="12"/>
          </p:nvPr>
        </p:nvSpPr>
        <p:spPr/>
        <p:txBody>
          <a:bodyPr/>
          <a:lstStyle>
            <a:lvl1pPr>
              <a:defRPr/>
            </a:lvl1pPr>
          </a:lstStyle>
          <a:p>
            <a:pPr>
              <a:defRPr/>
            </a:pPr>
            <a:fld id="{A3FF2A58-7194-D741-BAD6-8520EE97F65E}" type="slidenum">
              <a:rPr lang="en-US" altLang="x-none"/>
              <a:pPr>
                <a:defRPr/>
              </a:pPr>
              <a:t>‹#›</a:t>
            </a:fld>
            <a:endParaRPr lang="en-US" altLang="x-none"/>
          </a:p>
        </p:txBody>
      </p:sp>
    </p:spTree>
    <p:extLst>
      <p:ext uri="{BB962C8B-B14F-4D97-AF65-F5344CB8AC3E}">
        <p14:creationId xmlns:p14="http://schemas.microsoft.com/office/powerpoint/2010/main" val="427182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9EB87B-FEE9-9A48-87BF-D1D60DDC77B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E60CB4-A14E-9848-AD24-34D6E2D41C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5FFC39-93C1-9B42-BE55-85A16684B378}"/>
              </a:ext>
            </a:extLst>
          </p:cNvPr>
          <p:cNvSpPr>
            <a:spLocks noGrp="1"/>
          </p:cNvSpPr>
          <p:nvPr>
            <p:ph type="sldNum" sz="quarter" idx="12"/>
          </p:nvPr>
        </p:nvSpPr>
        <p:spPr/>
        <p:txBody>
          <a:bodyPr/>
          <a:lstStyle>
            <a:lvl1pPr>
              <a:defRPr/>
            </a:lvl1pPr>
          </a:lstStyle>
          <a:p>
            <a:pPr>
              <a:defRPr/>
            </a:pPr>
            <a:fld id="{EF8B804C-BBE3-B946-86AA-5B4B15387219}" type="slidenum">
              <a:rPr lang="en-US" altLang="x-none"/>
              <a:pPr>
                <a:defRPr/>
              </a:pPr>
              <a:t>‹#›</a:t>
            </a:fld>
            <a:endParaRPr lang="en-US" altLang="x-none"/>
          </a:p>
        </p:txBody>
      </p:sp>
    </p:spTree>
    <p:extLst>
      <p:ext uri="{BB962C8B-B14F-4D97-AF65-F5344CB8AC3E}">
        <p14:creationId xmlns:p14="http://schemas.microsoft.com/office/powerpoint/2010/main" val="130589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5F53BF-1376-FE40-8F13-981B6E9F1A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34827CF-E0E4-4B49-9221-65C8B405A9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22B178-FAD9-DF4C-91BE-58BD4612469D}"/>
              </a:ext>
            </a:extLst>
          </p:cNvPr>
          <p:cNvSpPr>
            <a:spLocks noGrp="1"/>
          </p:cNvSpPr>
          <p:nvPr>
            <p:ph type="sldNum" sz="quarter" idx="12"/>
          </p:nvPr>
        </p:nvSpPr>
        <p:spPr/>
        <p:txBody>
          <a:bodyPr/>
          <a:lstStyle>
            <a:lvl1pPr>
              <a:defRPr/>
            </a:lvl1pPr>
          </a:lstStyle>
          <a:p>
            <a:pPr>
              <a:defRPr/>
            </a:pPr>
            <a:fld id="{88E981A1-BA6F-3247-BF00-DDF99B17A51A}" type="slidenum">
              <a:rPr lang="en-US" altLang="x-none"/>
              <a:pPr>
                <a:defRPr/>
              </a:pPr>
              <a:t>‹#›</a:t>
            </a:fld>
            <a:endParaRPr lang="en-US" altLang="x-none"/>
          </a:p>
        </p:txBody>
      </p:sp>
    </p:spTree>
    <p:extLst>
      <p:ext uri="{BB962C8B-B14F-4D97-AF65-F5344CB8AC3E}">
        <p14:creationId xmlns:p14="http://schemas.microsoft.com/office/powerpoint/2010/main" val="34749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6F1BA47B-3E38-9746-A77E-7D91B535FB97}"/>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6074B44A-C140-754B-8055-E2E39517F438}"/>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244AEE3C-9D2C-1B47-81FF-05A760193106}"/>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BC4230DD-4B54-2A43-AD1C-92B3D02D5DE2}"/>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803E9880-9476-D246-AB80-7AFA5A611737}"/>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EACAA1A5-F971-EB40-B2F4-866A425735C3}"/>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3488DFCB-4B99-E04C-9686-4EB95E147287}"/>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72FBE417-8226-FD4C-87FE-AB601BD82544}"/>
              </a:ext>
            </a:extLst>
          </p:cNvPr>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7E132A4-D03D-A348-827E-C097C77690DE}"/>
              </a:ext>
            </a:extLst>
          </p:cNvPr>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726BE2-F723-6241-AF0C-74D7AB664624}"/>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ea typeface="MS PGothic" charset="-128"/>
              </a:defRPr>
            </a:lvl1pPr>
          </a:lstStyle>
          <a:p>
            <a:pPr>
              <a:defRPr/>
            </a:pPr>
            <a:endParaRPr lang="en-US"/>
          </a:p>
        </p:txBody>
      </p:sp>
      <p:sp>
        <p:nvSpPr>
          <p:cNvPr id="5" name="Footer Placeholder 4">
            <a:extLst>
              <a:ext uri="{FF2B5EF4-FFF2-40B4-BE49-F238E27FC236}">
                <a16:creationId xmlns:a16="http://schemas.microsoft.com/office/drawing/2014/main" id="{F8FBBDCC-719C-624C-A4A9-1EFC108C56CB}"/>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5EF3D58C-034A-4045-B49F-58AB42A4B3C1}"/>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a:defRPr sz="1000" b="0" i="0">
                <a:solidFill>
                  <a:schemeClr val="tx1"/>
                </a:solidFill>
                <a:effectLst/>
                <a:latin typeface="+mn-lt"/>
                <a:ea typeface="MS PGothic" charset="-128"/>
              </a:defRPr>
            </a:lvl1pPr>
          </a:lstStyle>
          <a:p>
            <a:pPr>
              <a:defRPr/>
            </a:pPr>
            <a:fld id="{BBE407B4-BA36-0944-BB02-B23604431F71}"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391" r:id="rId1"/>
    <p:sldLayoutId id="2147484392"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93" r:id="rId12"/>
    <p:sldLayoutId id="2147484384" r:id="rId13"/>
    <p:sldLayoutId id="2147484394" r:id="rId14"/>
    <p:sldLayoutId id="2147484385" r:id="rId15"/>
    <p:sldLayoutId id="2147484386" r:id="rId16"/>
    <p:sldLayoutId id="2147484387" r:id="rId17"/>
    <p:sldLayoutId id="2147484388" r:id="rId18"/>
    <p:sldLayoutId id="2147484389" r:id="rId19"/>
    <p:sldLayoutId id="2147484390" r:id="rId20"/>
  </p:sldLayoutIdLs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charset="0"/>
        </a:defRPr>
      </a:lvl2pPr>
      <a:lvl3pPr algn="ctr" defTabSz="457200" rtl="0" eaLnBrk="0" fontAlgn="base" hangingPunct="0">
        <a:spcBef>
          <a:spcPct val="0"/>
        </a:spcBef>
        <a:spcAft>
          <a:spcPct val="0"/>
        </a:spcAft>
        <a:defRPr sz="4000">
          <a:solidFill>
            <a:schemeClr val="tx1"/>
          </a:solidFill>
          <a:latin typeface="Corbel" charset="0"/>
        </a:defRPr>
      </a:lvl3pPr>
      <a:lvl4pPr algn="ctr" defTabSz="457200" rtl="0" eaLnBrk="0" fontAlgn="base" hangingPunct="0">
        <a:spcBef>
          <a:spcPct val="0"/>
        </a:spcBef>
        <a:spcAft>
          <a:spcPct val="0"/>
        </a:spcAft>
        <a:defRPr sz="4000">
          <a:solidFill>
            <a:schemeClr val="tx1"/>
          </a:solidFill>
          <a:latin typeface="Corbel" charset="0"/>
        </a:defRPr>
      </a:lvl4pPr>
      <a:lvl5pPr algn="ctr" defTabSz="457200" rtl="0" eaLnBrk="0" fontAlgn="base" hangingPunct="0">
        <a:spcBef>
          <a:spcPct val="0"/>
        </a:spcBef>
        <a:spcAft>
          <a:spcPct val="0"/>
        </a:spcAft>
        <a:defRPr sz="4000">
          <a:solidFill>
            <a:schemeClr val="tx1"/>
          </a:solidFill>
          <a:latin typeface="Corbe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8D1515"/>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8D1515"/>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q=https://us.bbcollab.com/guest/ec2b27446f57450098fd4241ce8b87dc&amp;sa=D&amp;source=calendar&amp;ust=1626616359091000&amp;usg=AOvVaw2DOIwZ3sCb9vNYoIldYQtc" TargetMode="External"/><Relationship Id="rId2" Type="http://schemas.openxmlformats.org/officeDocument/2006/relationships/hyperlink" Target="https://us.bbcollab.com/guest/ec2b27446f57450098fd4241ce8b87dc"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hyperlink" Target="https://surf.umbc.edu/registr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sehd.gwu.edu/content/how-conferences-are-displayed-your-resume-or-cv"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9E49A4-83A1-1B4B-954A-9D8645754082}"/>
              </a:ext>
            </a:extLst>
          </p:cNvPr>
          <p:cNvSpPr>
            <a:spLocks noGrp="1" noChangeArrowheads="1"/>
          </p:cNvSpPr>
          <p:nvPr>
            <p:ph type="ctrTitle"/>
          </p:nvPr>
        </p:nvSpPr>
        <p:spPr>
          <a:xfrm>
            <a:off x="428625" y="609600"/>
            <a:ext cx="7800975" cy="3140075"/>
          </a:xfrm>
        </p:spPr>
        <p:txBody>
          <a:bodyPr/>
          <a:lstStyle/>
          <a:p>
            <a:pPr eaLnBrk="1" hangingPunct="1"/>
            <a:r>
              <a:rPr lang="en-US" altLang="en-US" dirty="0">
                <a:ln>
                  <a:noFill/>
                </a:ln>
              </a:rPr>
              <a:t>Preparing An Effective Scientific Poster</a:t>
            </a:r>
          </a:p>
        </p:txBody>
      </p:sp>
      <p:sp>
        <p:nvSpPr>
          <p:cNvPr id="6146" name="Rectangle 3">
            <a:extLst>
              <a:ext uri="{FF2B5EF4-FFF2-40B4-BE49-F238E27FC236}">
                <a16:creationId xmlns:a16="http://schemas.microsoft.com/office/drawing/2014/main" id="{9720F5F3-D1EA-9348-8E55-BFA980F10789}"/>
              </a:ext>
            </a:extLst>
          </p:cNvPr>
          <p:cNvSpPr>
            <a:spLocks noGrp="1" noChangeArrowheads="1"/>
          </p:cNvSpPr>
          <p:nvPr>
            <p:ph type="subTitle" idx="1"/>
          </p:nvPr>
        </p:nvSpPr>
        <p:spPr>
          <a:xfrm>
            <a:off x="2924175" y="4402138"/>
            <a:ext cx="5762625" cy="1365250"/>
          </a:xfrm>
        </p:spPr>
        <p:txBody>
          <a:bodyPr rtlCol="0">
            <a:normAutofit fontScale="85000" lnSpcReduction="10000"/>
          </a:bodyPr>
          <a:lstStyle/>
          <a:p>
            <a:pPr eaLnBrk="1" fontAlgn="auto" hangingPunct="1">
              <a:buClr>
                <a:schemeClr val="accent1">
                  <a:lumMod val="75000"/>
                </a:schemeClr>
              </a:buClr>
              <a:buFont typeface="Calibri" charset="0"/>
              <a:buNone/>
              <a:defRPr/>
            </a:pPr>
            <a:r>
              <a:rPr lang="en-US" altLang="x-none" dirty="0"/>
              <a:t>UMBC College of Natural and Mathematical  Sciences</a:t>
            </a:r>
          </a:p>
          <a:p>
            <a:pPr eaLnBrk="1" fontAlgn="auto" hangingPunct="1">
              <a:buClr>
                <a:schemeClr val="accent1">
                  <a:lumMod val="75000"/>
                </a:schemeClr>
              </a:buClr>
              <a:buFont typeface="Calibri" charset="0"/>
              <a:buNone/>
              <a:defRPr/>
            </a:pPr>
            <a:r>
              <a:rPr lang="en-US" altLang="x-none" dirty="0"/>
              <a:t>July 2019</a:t>
            </a:r>
          </a:p>
          <a:p>
            <a:pPr eaLnBrk="1" fontAlgn="auto" hangingPunct="1">
              <a:buClr>
                <a:schemeClr val="accent1">
                  <a:lumMod val="75000"/>
                </a:schemeClr>
              </a:buClr>
              <a:buFont typeface="Calibri" charset="0"/>
              <a:buNone/>
              <a:defRPr/>
            </a:pPr>
            <a:r>
              <a:rPr lang="en-US" altLang="x-none" dirty="0"/>
              <a:t>Kathy Lee </a:t>
            </a:r>
            <a:r>
              <a:rPr lang="en-US" altLang="x-none" dirty="0" err="1"/>
              <a:t>Sutphin</a:t>
            </a:r>
            <a:br>
              <a:rPr lang="en-US" altLang="x-none" dirty="0"/>
            </a:br>
            <a:r>
              <a:rPr lang="en-US" altLang="x-none" dirty="0"/>
              <a:t>Assistant Dean for Academic Affairs &amp; </a:t>
            </a:r>
            <a:br>
              <a:rPr lang="en-US" altLang="x-none" dirty="0"/>
            </a:br>
            <a:r>
              <a:rPr lang="en-US" altLang="x-none" dirty="0"/>
              <a:t>Director of College Initiatives</a:t>
            </a:r>
          </a:p>
        </p:txBody>
      </p:sp>
      <p:sp>
        <p:nvSpPr>
          <p:cNvPr id="24579" name="TextBox 1">
            <a:extLst>
              <a:ext uri="{FF2B5EF4-FFF2-40B4-BE49-F238E27FC236}">
                <a16:creationId xmlns:a16="http://schemas.microsoft.com/office/drawing/2014/main" id="{3D215DCA-92FA-DD4F-8763-05B35EE91D09}"/>
              </a:ext>
            </a:extLst>
          </p:cNvPr>
          <p:cNvSpPr txBox="1">
            <a:spLocks noChangeArrowheads="1"/>
          </p:cNvSpPr>
          <p:nvPr/>
        </p:nvSpPr>
        <p:spPr bwMode="auto">
          <a:xfrm>
            <a:off x="76200" y="6303963"/>
            <a:ext cx="1600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r>
              <a:rPr lang="en-US" altLang="en-US" sz="1000">
                <a:latin typeface="Lucida Grande" panose="020B0600040502020204" pitchFamily="34" charset="0"/>
              </a:rPr>
              <a:t>© </a:t>
            </a:r>
            <a:r>
              <a:rPr lang="en-US" altLang="en-US" sz="1000" i="1">
                <a:latin typeface="Arial" panose="020B0604020202020204" pitchFamily="34" charset="0"/>
              </a:rPr>
              <a:t>Kathy Lee Sutphin </a:t>
            </a:r>
            <a:r>
              <a:rPr lang="mr-IN" altLang="en-US" sz="1000" i="1">
                <a:latin typeface="Arial" panose="020B0604020202020204" pitchFamily="34" charset="0"/>
                <a:ea typeface="Mangal" panose="02040503050203030202" pitchFamily="18" charset="0"/>
              </a:rPr>
              <a:t>–</a:t>
            </a:r>
            <a:r>
              <a:rPr lang="en-US" altLang="en-US" sz="1000" i="1">
                <a:latin typeface="Arial" panose="020B0604020202020204" pitchFamily="34" charset="0"/>
              </a:rPr>
              <a:t> </a:t>
            </a:r>
          </a:p>
          <a:p>
            <a:pPr algn="ctr"/>
            <a:r>
              <a:rPr lang="en-US" altLang="en-US" sz="1000" i="1">
                <a:latin typeface="Arial" panose="020B0604020202020204" pitchFamily="34" charset="0"/>
              </a:rPr>
              <a:t>July 3, 2019</a:t>
            </a:r>
          </a:p>
          <a:p>
            <a:pPr algn="ctr"/>
            <a:endParaRPr lang="en-US"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5">
            <a:extLst>
              <a:ext uri="{FF2B5EF4-FFF2-40B4-BE49-F238E27FC236}">
                <a16:creationId xmlns:a16="http://schemas.microsoft.com/office/drawing/2014/main" id="{FE3C2722-3C2E-2B45-833E-1CF1A4310C44}"/>
              </a:ext>
            </a:extLst>
          </p:cNvPr>
          <p:cNvSpPr txBox="1">
            <a:spLocks noChangeArrowheads="1"/>
          </p:cNvSpPr>
          <p:nvPr/>
        </p:nvSpPr>
        <p:spPr bwMode="auto">
          <a:xfrm>
            <a:off x="457200" y="1522413"/>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spcBef>
                <a:spcPct val="50000"/>
              </a:spcBef>
            </a:pPr>
            <a:endParaRPr lang="en-US" altLang="en-US" sz="2400"/>
          </a:p>
        </p:txBody>
      </p:sp>
      <p:sp>
        <p:nvSpPr>
          <p:cNvPr id="6" name="Right Brace 5">
            <a:extLst>
              <a:ext uri="{FF2B5EF4-FFF2-40B4-BE49-F238E27FC236}">
                <a16:creationId xmlns:a16="http://schemas.microsoft.com/office/drawing/2014/main" id="{7D750AE1-EA3C-C344-BA15-680A7D8D2461}"/>
              </a:ext>
            </a:extLst>
          </p:cNvPr>
          <p:cNvSpPr/>
          <p:nvPr/>
        </p:nvSpPr>
        <p:spPr>
          <a:xfrm>
            <a:off x="4432300" y="1406525"/>
            <a:ext cx="268288" cy="5715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ight Brace 12">
            <a:extLst>
              <a:ext uri="{FF2B5EF4-FFF2-40B4-BE49-F238E27FC236}">
                <a16:creationId xmlns:a16="http://schemas.microsoft.com/office/drawing/2014/main" id="{451F7C84-2D03-7745-B049-697746354718}"/>
              </a:ext>
            </a:extLst>
          </p:cNvPr>
          <p:cNvSpPr/>
          <p:nvPr/>
        </p:nvSpPr>
        <p:spPr>
          <a:xfrm>
            <a:off x="4364038" y="2320925"/>
            <a:ext cx="336550" cy="20129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Right Brace 13">
            <a:extLst>
              <a:ext uri="{FF2B5EF4-FFF2-40B4-BE49-F238E27FC236}">
                <a16:creationId xmlns:a16="http://schemas.microsoft.com/office/drawing/2014/main" id="{50F81DBD-CB97-7343-9557-FF70495AB7BD}"/>
              </a:ext>
            </a:extLst>
          </p:cNvPr>
          <p:cNvSpPr/>
          <p:nvPr/>
        </p:nvSpPr>
        <p:spPr>
          <a:xfrm>
            <a:off x="4379913" y="4487863"/>
            <a:ext cx="268287" cy="8810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797" name="TextBox 6">
            <a:extLst>
              <a:ext uri="{FF2B5EF4-FFF2-40B4-BE49-F238E27FC236}">
                <a16:creationId xmlns:a16="http://schemas.microsoft.com/office/drawing/2014/main" id="{AB1F30C9-0D94-D64A-9472-35DE1C38DAA4}"/>
              </a:ext>
            </a:extLst>
          </p:cNvPr>
          <p:cNvSpPr txBox="1">
            <a:spLocks noChangeArrowheads="1"/>
          </p:cNvSpPr>
          <p:nvPr/>
        </p:nvSpPr>
        <p:spPr bwMode="auto">
          <a:xfrm>
            <a:off x="4773613" y="1547813"/>
            <a:ext cx="325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2000" b="1">
                <a:solidFill>
                  <a:srgbClr val="F28705"/>
                </a:solidFill>
              </a:rPr>
              <a:t>Title, Authors &amp; Affiliations</a:t>
            </a:r>
          </a:p>
        </p:txBody>
      </p:sp>
      <p:sp>
        <p:nvSpPr>
          <p:cNvPr id="33798" name="TextBox 15">
            <a:extLst>
              <a:ext uri="{FF2B5EF4-FFF2-40B4-BE49-F238E27FC236}">
                <a16:creationId xmlns:a16="http://schemas.microsoft.com/office/drawing/2014/main" id="{3B36BAEA-DB75-F247-96AC-F0752430990D}"/>
              </a:ext>
            </a:extLst>
          </p:cNvPr>
          <p:cNvSpPr txBox="1">
            <a:spLocks noChangeArrowheads="1"/>
          </p:cNvSpPr>
          <p:nvPr/>
        </p:nvSpPr>
        <p:spPr bwMode="auto">
          <a:xfrm>
            <a:off x="4773613" y="2341563"/>
            <a:ext cx="343693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2000" b="1">
                <a:solidFill>
                  <a:srgbClr val="F28705"/>
                </a:solidFill>
              </a:rPr>
              <a:t>Body of the Abstract: </a:t>
            </a:r>
          </a:p>
          <a:p>
            <a:r>
              <a:rPr lang="en-US" altLang="en-US" sz="2000"/>
              <a:t>background, research question, </a:t>
            </a:r>
            <a:br>
              <a:rPr lang="en-US" altLang="en-US" sz="2000"/>
            </a:br>
            <a:r>
              <a:rPr lang="en-US" altLang="en-US" sz="2000"/>
              <a:t>approach and experiments, and </a:t>
            </a:r>
          </a:p>
          <a:p>
            <a:r>
              <a:rPr lang="en-US" altLang="en-US" sz="2000"/>
              <a:t>conclusion</a:t>
            </a:r>
          </a:p>
        </p:txBody>
      </p:sp>
      <p:sp>
        <p:nvSpPr>
          <p:cNvPr id="33799" name="TextBox 16">
            <a:extLst>
              <a:ext uri="{FF2B5EF4-FFF2-40B4-BE49-F238E27FC236}">
                <a16:creationId xmlns:a16="http://schemas.microsoft.com/office/drawing/2014/main" id="{17BBD80F-4C18-8A43-B29C-003A1B5FA7FF}"/>
              </a:ext>
            </a:extLst>
          </p:cNvPr>
          <p:cNvSpPr txBox="1">
            <a:spLocks noChangeArrowheads="1"/>
          </p:cNvSpPr>
          <p:nvPr/>
        </p:nvSpPr>
        <p:spPr bwMode="auto">
          <a:xfrm>
            <a:off x="4610100" y="3802063"/>
            <a:ext cx="44116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2000" b="1">
                <a:solidFill>
                  <a:srgbClr val="F28705"/>
                </a:solidFill>
              </a:rPr>
              <a:t>Acknowledgment Statement: </a:t>
            </a:r>
          </a:p>
          <a:p>
            <a:r>
              <a:rPr lang="en-US" altLang="en-US" sz="2000"/>
              <a:t>specifically recognize funding support of the research project. Program coordinators, directors and/or research mentors can provide this information</a:t>
            </a:r>
          </a:p>
        </p:txBody>
      </p:sp>
      <p:sp>
        <p:nvSpPr>
          <p:cNvPr id="18" name="Rectangle 17">
            <a:extLst>
              <a:ext uri="{FF2B5EF4-FFF2-40B4-BE49-F238E27FC236}">
                <a16:creationId xmlns:a16="http://schemas.microsoft.com/office/drawing/2014/main" id="{CCA5D0C0-4D65-7140-ABDE-1E89102B064D}"/>
              </a:ext>
            </a:extLst>
          </p:cNvPr>
          <p:cNvSpPr/>
          <p:nvPr/>
        </p:nvSpPr>
        <p:spPr>
          <a:xfrm>
            <a:off x="954088" y="5776913"/>
            <a:ext cx="9107487" cy="646112"/>
          </a:xfrm>
          <a:prstGeom prst="rect">
            <a:avLst/>
          </a:prstGeom>
        </p:spPr>
        <p:txBody>
          <a:bodyPr>
            <a:spAutoFit/>
          </a:bodyPr>
          <a:lstStyle/>
          <a:p>
            <a:pPr algn="ctr">
              <a:defRPr/>
            </a:pPr>
            <a:r>
              <a:rPr lang="en-US" sz="1800" b="1" dirty="0">
                <a:latin typeface="+mj-lt"/>
              </a:rPr>
              <a:t>Abstract Requirements &amp; Templates	</a:t>
            </a:r>
          </a:p>
          <a:p>
            <a:pPr algn="ctr">
              <a:defRPr/>
            </a:pPr>
            <a:r>
              <a:rPr lang="en-US" sz="1800" b="1" dirty="0"/>
              <a:t>https://</a:t>
            </a:r>
            <a:r>
              <a:rPr lang="en-US" sz="1800" b="1" dirty="0" err="1"/>
              <a:t>surf.umbc.edu</a:t>
            </a:r>
            <a:r>
              <a:rPr lang="en-US" sz="1800" b="1" dirty="0"/>
              <a:t>/abstracts2021/</a:t>
            </a:r>
          </a:p>
        </p:txBody>
      </p:sp>
      <p:sp>
        <p:nvSpPr>
          <p:cNvPr id="8" name="Title 7">
            <a:extLst>
              <a:ext uri="{FF2B5EF4-FFF2-40B4-BE49-F238E27FC236}">
                <a16:creationId xmlns:a16="http://schemas.microsoft.com/office/drawing/2014/main" id="{73F3F0B3-9D1B-CE4C-B21F-438BC99D9EE6}"/>
              </a:ext>
            </a:extLst>
          </p:cNvPr>
          <p:cNvSpPr>
            <a:spLocks noGrp="1"/>
          </p:cNvSpPr>
          <p:nvPr>
            <p:ph type="title"/>
          </p:nvPr>
        </p:nvSpPr>
        <p:spPr>
          <a:xfrm>
            <a:off x="1287463" y="184150"/>
            <a:ext cx="7620000" cy="1109663"/>
          </a:xfrm>
        </p:spPr>
        <p:txBody>
          <a:bodyPr rtlCol="0">
            <a:normAutofit/>
          </a:bodyPr>
          <a:lstStyle/>
          <a:p>
            <a:pPr eaLnBrk="1" fontAlgn="auto" hangingPunct="1">
              <a:spcAft>
                <a:spcPts val="0"/>
              </a:spcAft>
              <a:defRPr/>
            </a:pPr>
            <a:r>
              <a:rPr lang="en-US">
                <a:solidFill>
                  <a:schemeClr val="tx1">
                    <a:lumMod val="75000"/>
                    <a:lumOff val="25000"/>
                  </a:schemeClr>
                </a:solidFill>
              </a:rPr>
              <a:t>ABSTRACT TEMPLATE</a:t>
            </a:r>
          </a:p>
        </p:txBody>
      </p:sp>
      <p:pic>
        <p:nvPicPr>
          <p:cNvPr id="33802" name="Picture 1">
            <a:extLst>
              <a:ext uri="{FF2B5EF4-FFF2-40B4-BE49-F238E27FC236}">
                <a16:creationId xmlns:a16="http://schemas.microsoft.com/office/drawing/2014/main" id="{65962BFA-9588-BD45-BBA6-BB6CED66DD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663" y="1320800"/>
            <a:ext cx="3444875"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BB2E6234-D282-4F40-B5BF-2AD932DFDA52}"/>
              </a:ext>
            </a:extLst>
          </p:cNvPr>
          <p:cNvSpPr>
            <a:spLocks noGrp="1" noChangeArrowheads="1"/>
          </p:cNvSpPr>
          <p:nvPr>
            <p:ph type="title"/>
          </p:nvPr>
        </p:nvSpPr>
        <p:spPr>
          <a:xfrm>
            <a:off x="1106488" y="152400"/>
            <a:ext cx="7467600" cy="685800"/>
          </a:xfrm>
        </p:spPr>
        <p:txBody>
          <a:bodyPr rtlCol="0">
            <a:normAutofit fontScale="90000"/>
          </a:bodyPr>
          <a:lstStyle/>
          <a:p>
            <a:pPr eaLnBrk="1" fontAlgn="auto" hangingPunct="1">
              <a:spcAft>
                <a:spcPts val="0"/>
              </a:spcAft>
              <a:defRPr/>
            </a:pPr>
            <a:r>
              <a:rPr lang="en-US" altLang="en-US">
                <a:solidFill>
                  <a:schemeClr val="tx1">
                    <a:lumMod val="75000"/>
                    <a:lumOff val="25000"/>
                  </a:schemeClr>
                </a:solidFill>
              </a:rPr>
              <a:t>SURF ABSTRACT FORMATTING</a:t>
            </a:r>
          </a:p>
        </p:txBody>
      </p:sp>
      <p:sp>
        <p:nvSpPr>
          <p:cNvPr id="14338" name="Rectangle 3">
            <a:extLst>
              <a:ext uri="{FF2B5EF4-FFF2-40B4-BE49-F238E27FC236}">
                <a16:creationId xmlns:a16="http://schemas.microsoft.com/office/drawing/2014/main" id="{2A67EE9A-F9B6-BD42-B795-A82FC5411C8B}"/>
              </a:ext>
            </a:extLst>
          </p:cNvPr>
          <p:cNvSpPr>
            <a:spLocks noGrp="1" noChangeArrowheads="1"/>
          </p:cNvSpPr>
          <p:nvPr>
            <p:ph idx="1"/>
          </p:nvPr>
        </p:nvSpPr>
        <p:spPr>
          <a:xfrm>
            <a:off x="898525" y="990600"/>
            <a:ext cx="8245475" cy="6172200"/>
          </a:xfrm>
        </p:spPr>
        <p:txBody>
          <a:bodyPr rtlCol="0">
            <a:normAutofit/>
          </a:bodyPr>
          <a:lstStyle/>
          <a:p>
            <a:pPr eaLnBrk="1" fontAlgn="auto" hangingPunct="1">
              <a:lnSpc>
                <a:spcPct val="70000"/>
              </a:lnSpc>
              <a:buClr>
                <a:schemeClr val="accent1">
                  <a:lumMod val="75000"/>
                </a:schemeClr>
              </a:buClr>
              <a:buFont typeface="Arial"/>
              <a:buChar char="•"/>
              <a:defRPr/>
            </a:pPr>
            <a:r>
              <a:rPr lang="en-US" altLang="x-none" sz="2000" b="1" dirty="0">
                <a:latin typeface="Calibri" charset="0"/>
              </a:rPr>
              <a:t>File Type:</a:t>
            </a:r>
            <a:r>
              <a:rPr lang="en-US" altLang="x-none" sz="2000" dirty="0">
                <a:latin typeface="Calibri" charset="0"/>
              </a:rPr>
              <a:t> Abstracts </a:t>
            </a:r>
            <a:r>
              <a:rPr lang="en-US" altLang="x-none" sz="2000" b="1" u="sng" dirty="0">
                <a:latin typeface="Calibri" charset="0"/>
              </a:rPr>
              <a:t>must</a:t>
            </a:r>
            <a:r>
              <a:rPr lang="en-US" altLang="x-none" sz="2000" dirty="0">
                <a:latin typeface="Calibri" charset="0"/>
              </a:rPr>
              <a:t> be generated in MS Word (.doc or .</a:t>
            </a:r>
            <a:r>
              <a:rPr lang="en-US" altLang="x-none" sz="2000" dirty="0" err="1">
                <a:latin typeface="Calibri" charset="0"/>
              </a:rPr>
              <a:t>docx</a:t>
            </a:r>
            <a:r>
              <a:rPr lang="en-US" altLang="x-none" sz="2000" dirty="0">
                <a:latin typeface="Calibri" charset="0"/>
              </a:rPr>
              <a:t>).</a:t>
            </a:r>
          </a:p>
          <a:p>
            <a:pPr eaLnBrk="1" fontAlgn="auto" hangingPunct="1">
              <a:buClr>
                <a:schemeClr val="accent1">
                  <a:lumMod val="75000"/>
                </a:schemeClr>
              </a:buClr>
              <a:buFont typeface="Arial"/>
              <a:buChar char="•"/>
              <a:defRPr/>
            </a:pPr>
            <a:r>
              <a:rPr lang="en-US" altLang="x-none" sz="2000" b="1" dirty="0">
                <a:latin typeface="Calibri" charset="0"/>
              </a:rPr>
              <a:t>File Name: </a:t>
            </a:r>
            <a:r>
              <a:rPr lang="en-US" altLang="x-none" sz="2000" dirty="0">
                <a:latin typeface="Calibri" charset="0"/>
              </a:rPr>
              <a:t>Please title the abstract file as follows, the presenter</a:t>
            </a:r>
            <a:r>
              <a:rPr lang="en-US" altLang="ja-JP" sz="2000" dirty="0">
                <a:latin typeface="Calibri" charset="0"/>
                <a:ea typeface="ＭＳ ゴシック" charset="-128"/>
              </a:rPr>
              <a:t>s entire last name, followed by the first initial of their first name plus the word </a:t>
            </a:r>
            <a:r>
              <a:rPr lang="en-US" altLang="ja-JP" sz="2000" i="1" dirty="0">
                <a:latin typeface="Calibri" charset="0"/>
                <a:ea typeface="ＭＳ ゴシック" charset="-128"/>
              </a:rPr>
              <a:t>Abstract</a:t>
            </a:r>
            <a:r>
              <a:rPr lang="en-US" altLang="ja-JP" sz="2000" dirty="0">
                <a:latin typeface="Calibri" charset="0"/>
                <a:ea typeface="ＭＳ ゴシック" charset="-128"/>
              </a:rPr>
              <a:t>. Example: </a:t>
            </a:r>
            <a:r>
              <a:rPr lang="ja-JP" altLang="en-US" sz="2000" dirty="0">
                <a:latin typeface="Calibri" charset="0"/>
                <a:ea typeface="ＭＳ ゴシック" charset="-128"/>
              </a:rPr>
              <a:t>“</a:t>
            </a:r>
            <a:r>
              <a:rPr lang="en-US" altLang="ja-JP" sz="2000" dirty="0" err="1">
                <a:latin typeface="Calibri" charset="0"/>
                <a:ea typeface="ＭＳ ゴシック" charset="-128"/>
              </a:rPr>
              <a:t>SmithJAbstract.doc</a:t>
            </a:r>
            <a:r>
              <a:rPr lang="ja-JP" altLang="en-US" sz="2000" dirty="0">
                <a:latin typeface="Calibri" charset="0"/>
                <a:ea typeface="ＭＳ ゴシック" charset="-128"/>
              </a:rPr>
              <a:t>”</a:t>
            </a:r>
            <a:endParaRPr lang="en-US" altLang="ja-JP" sz="2000" dirty="0">
              <a:latin typeface="Calibri" charset="0"/>
              <a:ea typeface="ＭＳ ゴシック" charset="-128"/>
            </a:endParaRPr>
          </a:p>
          <a:p>
            <a:pPr eaLnBrk="1" fontAlgn="auto" hangingPunct="1">
              <a:buClr>
                <a:schemeClr val="accent1">
                  <a:lumMod val="75000"/>
                </a:schemeClr>
              </a:buClr>
              <a:buFont typeface="Arial"/>
              <a:buChar char="•"/>
              <a:defRPr/>
            </a:pPr>
            <a:r>
              <a:rPr lang="en-US" altLang="x-none" sz="2000" b="1" dirty="0">
                <a:latin typeface="Calibri" charset="0"/>
              </a:rPr>
              <a:t>Page Format</a:t>
            </a:r>
            <a:r>
              <a:rPr lang="en-US" altLang="x-none" sz="2000" dirty="0">
                <a:latin typeface="Calibri" charset="0"/>
              </a:rPr>
              <a:t>: 8.5″ x 11″ page with 1-inch margins and 12-point Times New Roman font.</a:t>
            </a:r>
          </a:p>
          <a:p>
            <a:pPr eaLnBrk="1" fontAlgn="auto" hangingPunct="1">
              <a:lnSpc>
                <a:spcPct val="70000"/>
              </a:lnSpc>
              <a:buClr>
                <a:schemeClr val="accent1">
                  <a:lumMod val="75000"/>
                </a:schemeClr>
              </a:buClr>
              <a:buFont typeface="Arial"/>
              <a:buChar char="•"/>
              <a:defRPr/>
            </a:pPr>
            <a:r>
              <a:rPr lang="en-US" altLang="x-none" sz="2000" b="1" dirty="0">
                <a:latin typeface="Calibri" charset="0"/>
              </a:rPr>
              <a:t>Page Limit</a:t>
            </a:r>
            <a:r>
              <a:rPr lang="en-US" altLang="x-none" sz="2000" dirty="0">
                <a:latin typeface="Calibri" charset="0"/>
              </a:rPr>
              <a:t>: One page for complete abstract.</a:t>
            </a:r>
          </a:p>
          <a:p>
            <a:pPr eaLnBrk="1" fontAlgn="auto" hangingPunct="1">
              <a:lnSpc>
                <a:spcPct val="70000"/>
              </a:lnSpc>
              <a:buClr>
                <a:schemeClr val="accent1">
                  <a:lumMod val="75000"/>
                </a:schemeClr>
              </a:buClr>
              <a:buFont typeface="Arial"/>
              <a:buChar char="•"/>
              <a:defRPr/>
            </a:pPr>
            <a:r>
              <a:rPr lang="en-US" altLang="x-none" sz="2000" b="1" dirty="0">
                <a:latin typeface="Calibri" charset="0"/>
              </a:rPr>
              <a:t>Title:</a:t>
            </a:r>
            <a:r>
              <a:rPr lang="en-US" altLang="x-none" sz="2000" dirty="0">
                <a:latin typeface="Calibri" charset="0"/>
              </a:rPr>
              <a:t> The abstract title should be in all CAPITAL letters.</a:t>
            </a:r>
          </a:p>
          <a:p>
            <a:pPr eaLnBrk="1" fontAlgn="auto" hangingPunct="1">
              <a:buClr>
                <a:schemeClr val="accent1">
                  <a:lumMod val="75000"/>
                </a:schemeClr>
              </a:buClr>
              <a:buFont typeface="Arial"/>
              <a:buChar char="•"/>
              <a:defRPr/>
            </a:pPr>
            <a:r>
              <a:rPr lang="en-US" altLang="x-none" sz="2000" b="1" dirty="0">
                <a:latin typeface="Calibri" charset="0"/>
              </a:rPr>
              <a:t>Authors:</a:t>
            </a:r>
            <a:r>
              <a:rPr lang="en-US" altLang="x-none" sz="2000" dirty="0">
                <a:latin typeface="Calibri" charset="0"/>
              </a:rPr>
              <a:t> The presenting author</a:t>
            </a:r>
            <a:r>
              <a:rPr lang="en-US" altLang="en-US" sz="2000" dirty="0">
                <a:latin typeface="Calibri" charset="0"/>
              </a:rPr>
              <a:t>’</a:t>
            </a:r>
            <a:r>
              <a:rPr lang="en-US" altLang="ja-JP" sz="2000" dirty="0">
                <a:latin typeface="Calibri" charset="0"/>
                <a:ea typeface="ＭＳ ゴシック" charset="-128"/>
              </a:rPr>
              <a:t>s name (student) should be underlined. The presenting undergraduate author should be first author and the research mentor should be the last author. Any coauthors should be included between the first and last authors. Affiliations should be included for all authors/coauthors and noted using superscript numbers.</a:t>
            </a:r>
            <a:br>
              <a:rPr lang="en-US" altLang="ja-JP" sz="2000" dirty="0">
                <a:latin typeface="Calibri" charset="0"/>
                <a:ea typeface="ＭＳ ゴシック" charset="-128"/>
              </a:rPr>
            </a:br>
            <a:br>
              <a:rPr lang="en-US" altLang="ja-JP" sz="2000" dirty="0">
                <a:latin typeface="Calibri" charset="0"/>
                <a:ea typeface="ＭＳ ゴシック" charset="-128"/>
              </a:rPr>
            </a:br>
            <a:endParaRPr lang="en-US" altLang="ja-JP" sz="2000" dirty="0">
              <a:latin typeface="Calibri" charset="0"/>
              <a:ea typeface="ＭＳ ゴシック" charset="-128"/>
            </a:endParaRPr>
          </a:p>
          <a:p>
            <a:pPr eaLnBrk="1" fontAlgn="auto" hangingPunct="1">
              <a:lnSpc>
                <a:spcPct val="70000"/>
              </a:lnSpc>
              <a:buClr>
                <a:schemeClr val="accent1">
                  <a:lumMod val="75000"/>
                </a:schemeClr>
              </a:buClr>
              <a:buFont typeface="Arial"/>
              <a:buChar char="•"/>
              <a:defRPr/>
            </a:pPr>
            <a:endParaRPr lang="en-US" altLang="x-none" sz="2000" dirty="0">
              <a:latin typeface="Calibri"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F4A3152E-7122-AA4C-ADE2-C2DF0682E1F1}"/>
              </a:ext>
            </a:extLst>
          </p:cNvPr>
          <p:cNvSpPr>
            <a:spLocks noGrp="1" noChangeArrowheads="1"/>
          </p:cNvSpPr>
          <p:nvPr>
            <p:ph type="title"/>
          </p:nvPr>
        </p:nvSpPr>
        <p:spPr>
          <a:xfrm>
            <a:off x="1143000" y="74613"/>
            <a:ext cx="7467600" cy="1143000"/>
          </a:xfrm>
        </p:spPr>
        <p:txBody>
          <a:bodyPr rtlCol="0">
            <a:normAutofit/>
          </a:bodyPr>
          <a:lstStyle/>
          <a:p>
            <a:pPr eaLnBrk="1" fontAlgn="auto" hangingPunct="1">
              <a:spcAft>
                <a:spcPts val="0"/>
              </a:spcAft>
              <a:defRPr/>
            </a:pPr>
            <a:r>
              <a:rPr lang="en-US" altLang="en-US">
                <a:solidFill>
                  <a:schemeClr val="tx1">
                    <a:lumMod val="75000"/>
                    <a:lumOff val="25000"/>
                  </a:schemeClr>
                </a:solidFill>
              </a:rPr>
              <a:t>ABSTRACT FORMATTING</a:t>
            </a:r>
          </a:p>
        </p:txBody>
      </p:sp>
      <p:sp>
        <p:nvSpPr>
          <p:cNvPr id="35842" name="Rectangle 3">
            <a:extLst>
              <a:ext uri="{FF2B5EF4-FFF2-40B4-BE49-F238E27FC236}">
                <a16:creationId xmlns:a16="http://schemas.microsoft.com/office/drawing/2014/main" id="{D56D93FB-CCF0-734A-9800-1C70566F127A}"/>
              </a:ext>
            </a:extLst>
          </p:cNvPr>
          <p:cNvSpPr>
            <a:spLocks noGrp="1" noChangeArrowheads="1"/>
          </p:cNvSpPr>
          <p:nvPr>
            <p:ph idx="1"/>
          </p:nvPr>
        </p:nvSpPr>
        <p:spPr>
          <a:xfrm>
            <a:off x="836613" y="344488"/>
            <a:ext cx="8077200" cy="5562600"/>
          </a:xfrm>
        </p:spPr>
        <p:txBody>
          <a:bodyPr/>
          <a:lstStyle/>
          <a:p>
            <a:pPr eaLnBrk="1" hangingPunct="1"/>
            <a:r>
              <a:rPr lang="en-US" altLang="en-US" sz="2000" b="1">
                <a:latin typeface="Calibri" panose="020F0502020204030204" pitchFamily="34" charset="0"/>
              </a:rPr>
              <a:t>Affiliations:</a:t>
            </a:r>
            <a:r>
              <a:rPr lang="en-US" altLang="en-US" sz="2000">
                <a:latin typeface="Calibri" panose="020F0502020204030204" pitchFamily="34" charset="0"/>
              </a:rPr>
              <a:t> Provide the affiliation for each author. Use superscript numbers to identify which author is associated with the listed affiliations. An author may have more than one affiliation. The format for affiliations should be as follows: Department of XXX, Presenter, Institution Name, Street Address, City, State (abbreviation) ZIPCODE. Example: Department of Biological Sciences, UMBC, 1000 Hilltop Circle, Baltimore, MD 21250 </a:t>
            </a:r>
          </a:p>
          <a:p>
            <a:pPr eaLnBrk="1" hangingPunct="1"/>
            <a:r>
              <a:rPr lang="en-US" altLang="en-US" sz="2000" b="1">
                <a:latin typeface="Calibri" panose="020F0502020204030204" pitchFamily="34" charset="0"/>
              </a:rPr>
              <a:t>Body of Abstract:</a:t>
            </a:r>
            <a:r>
              <a:rPr lang="en-US" altLang="en-US" sz="2000">
                <a:latin typeface="Calibri" panose="020F0502020204030204" pitchFamily="34" charset="0"/>
              </a:rPr>
              <a:t> Maximum word count is 300. (Title, authors, affiliations and acknowledgment statement are not included in word limit). Paragraphs must be indented using a tab.</a:t>
            </a:r>
          </a:p>
          <a:p>
            <a:pPr eaLnBrk="1" hangingPunct="1"/>
            <a:r>
              <a:rPr lang="en-US" altLang="en-US" sz="2000" b="1">
                <a:latin typeface="Calibri" panose="020F0502020204030204" pitchFamily="34" charset="0"/>
              </a:rPr>
              <a:t>Acknowledgment Statement: </a:t>
            </a:r>
            <a:r>
              <a:rPr lang="en-US" altLang="en-US" sz="2000">
                <a:latin typeface="Calibri" panose="020F0502020204030204" pitchFamily="34" charset="0"/>
              </a:rPr>
              <a:t>This should specifically recognize funding support of the research project with grant or other support information. Research mentors, program coordinators, and/or program directors can provide this information.</a:t>
            </a:r>
          </a:p>
        </p:txBody>
      </p:sp>
      <p:sp>
        <p:nvSpPr>
          <p:cNvPr id="6" name="Rectangle 5">
            <a:extLst>
              <a:ext uri="{FF2B5EF4-FFF2-40B4-BE49-F238E27FC236}">
                <a16:creationId xmlns:a16="http://schemas.microsoft.com/office/drawing/2014/main" id="{356603AC-E0F4-5745-9440-AB7277758150}"/>
              </a:ext>
            </a:extLst>
          </p:cNvPr>
          <p:cNvSpPr/>
          <p:nvPr/>
        </p:nvSpPr>
        <p:spPr>
          <a:xfrm>
            <a:off x="322263" y="5907088"/>
            <a:ext cx="9107487" cy="646112"/>
          </a:xfrm>
          <a:prstGeom prst="rect">
            <a:avLst/>
          </a:prstGeom>
        </p:spPr>
        <p:txBody>
          <a:bodyPr>
            <a:spAutoFit/>
          </a:bodyPr>
          <a:lstStyle/>
          <a:p>
            <a:pPr algn="ctr">
              <a:defRPr/>
            </a:pPr>
            <a:r>
              <a:rPr lang="en-US" sz="1800" b="1" dirty="0">
                <a:latin typeface="+mj-lt"/>
              </a:rPr>
              <a:t>Abstract Requirements &amp; Templates	</a:t>
            </a:r>
          </a:p>
          <a:p>
            <a:pPr algn="ctr">
              <a:defRPr/>
            </a:pPr>
            <a:r>
              <a:rPr lang="en-US" sz="1800" b="1" dirty="0"/>
              <a:t>https://</a:t>
            </a:r>
            <a:r>
              <a:rPr lang="en-US" sz="1800" b="1" dirty="0" err="1"/>
              <a:t>surf.umbc.edu</a:t>
            </a:r>
            <a:r>
              <a:rPr lang="en-US" sz="1800" b="1" dirty="0"/>
              <a:t>/abstracts2021/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E056BE16-BEBE-AB44-A0E5-0FF49B048979}"/>
              </a:ext>
            </a:extLst>
          </p:cNvPr>
          <p:cNvSpPr>
            <a:spLocks noGrp="1" noChangeArrowheads="1"/>
          </p:cNvSpPr>
          <p:nvPr>
            <p:ph type="title"/>
          </p:nvPr>
        </p:nvSpPr>
        <p:spPr>
          <a:xfrm>
            <a:off x="1104900" y="304800"/>
            <a:ext cx="7543800" cy="855663"/>
          </a:xfrm>
        </p:spPr>
        <p:txBody>
          <a:bodyPr rtlCol="0">
            <a:normAutofit/>
          </a:bodyPr>
          <a:lstStyle/>
          <a:p>
            <a:pPr eaLnBrk="1" fontAlgn="auto" hangingPunct="1">
              <a:spcAft>
                <a:spcPts val="0"/>
              </a:spcAft>
              <a:defRPr/>
            </a:pPr>
            <a:r>
              <a:rPr lang="en-US" altLang="en-US">
                <a:solidFill>
                  <a:schemeClr val="tx1">
                    <a:lumMod val="75000"/>
                    <a:lumOff val="25000"/>
                  </a:schemeClr>
                </a:solidFill>
              </a:rPr>
              <a:t>ABSTRACT SUBMISSION</a:t>
            </a:r>
          </a:p>
        </p:txBody>
      </p:sp>
      <p:sp>
        <p:nvSpPr>
          <p:cNvPr id="36866" name="Rectangle 3">
            <a:extLst>
              <a:ext uri="{FF2B5EF4-FFF2-40B4-BE49-F238E27FC236}">
                <a16:creationId xmlns:a16="http://schemas.microsoft.com/office/drawing/2014/main" id="{2D2A8CE6-7EA8-9949-8A3D-4DEC38AC081F}"/>
              </a:ext>
            </a:extLst>
          </p:cNvPr>
          <p:cNvSpPr>
            <a:spLocks noGrp="1" noChangeArrowheads="1"/>
          </p:cNvSpPr>
          <p:nvPr>
            <p:ph idx="1"/>
          </p:nvPr>
        </p:nvSpPr>
        <p:spPr>
          <a:xfrm>
            <a:off x="1143000" y="1765300"/>
            <a:ext cx="7467600" cy="4343400"/>
          </a:xfrm>
        </p:spPr>
        <p:txBody>
          <a:bodyPr/>
          <a:lstStyle/>
          <a:p>
            <a:pPr eaLnBrk="1" hangingPunct="1">
              <a:lnSpc>
                <a:spcPct val="80000"/>
              </a:lnSpc>
            </a:pPr>
            <a:r>
              <a:rPr lang="en-US" altLang="en-US" sz="2300" dirty="0">
                <a:latin typeface="Calibri" panose="020F0502020204030204" pitchFamily="34" charset="0"/>
              </a:rPr>
              <a:t>All abstracts must be reviewed and approved by each student’</a:t>
            </a:r>
            <a:r>
              <a:rPr lang="en-US" altLang="ja-JP" sz="2300" dirty="0">
                <a:latin typeface="Calibri" panose="020F0502020204030204" pitchFamily="34" charset="0"/>
                <a:ea typeface="MS PGothic" panose="020B0600070205080204" pitchFamily="34" charset="-128"/>
              </a:rPr>
              <a:t>s research mentor or by an individual authorized by the mentor to review and approve the abstract.  </a:t>
            </a:r>
          </a:p>
          <a:p>
            <a:pPr eaLnBrk="1" hangingPunct="1">
              <a:lnSpc>
                <a:spcPct val="80000"/>
              </a:lnSpc>
            </a:pPr>
            <a:r>
              <a:rPr lang="en-US" altLang="ja-JP" sz="2300" dirty="0">
                <a:latin typeface="Calibri" panose="020F0502020204030204" pitchFamily="34" charset="0"/>
                <a:ea typeface="MS PGothic" panose="020B0600070205080204" pitchFamily="34" charset="-128"/>
              </a:rPr>
              <a:t>The mentors must confirm in writing that have reviewed and approved the abstract with the understanding that the abstract will be posted online.</a:t>
            </a:r>
            <a:endParaRPr lang="en-US" altLang="en-US" sz="2300" b="1" dirty="0">
              <a:solidFill>
                <a:srgbClr val="F28705"/>
              </a:solidFill>
              <a:latin typeface="Calibri" panose="020F0502020204030204" pitchFamily="34" charset="0"/>
            </a:endParaRPr>
          </a:p>
          <a:p>
            <a:pPr marL="0" indent="0" algn="ctr" eaLnBrk="1" hangingPunct="1">
              <a:lnSpc>
                <a:spcPct val="80000"/>
              </a:lnSpc>
              <a:buNone/>
            </a:pPr>
            <a:r>
              <a:rPr lang="en-US" altLang="en-US" sz="2300" b="1" dirty="0">
                <a:solidFill>
                  <a:srgbClr val="F28705"/>
                </a:solidFill>
                <a:latin typeface="Calibri" panose="020F0502020204030204" pitchFamily="34" charset="0"/>
              </a:rPr>
              <a:t>DEADLINE FOR ONLINE ABSTRACT SUBMISSION</a:t>
            </a:r>
          </a:p>
          <a:p>
            <a:pPr marL="0" indent="0" algn="ctr" eaLnBrk="1" hangingPunct="1">
              <a:lnSpc>
                <a:spcPct val="80000"/>
              </a:lnSpc>
              <a:buNone/>
            </a:pPr>
            <a:r>
              <a:rPr lang="en-US" altLang="en-US" sz="2300" b="1" dirty="0">
                <a:latin typeface="Calibri" panose="020F0502020204030204" pitchFamily="34" charset="0"/>
              </a:rPr>
              <a:t>Wednesday, July 26, 2021</a:t>
            </a:r>
          </a:p>
          <a:p>
            <a:pPr marL="0" indent="0" eaLnBrk="1" hangingPunct="1">
              <a:lnSpc>
                <a:spcPct val="80000"/>
              </a:lnSpc>
              <a:buNone/>
            </a:pPr>
            <a:endParaRPr lang="en-US" altLang="en-US" sz="2300" dirty="0">
              <a:latin typeface="Calibri" panose="020F0502020204030204" pitchFamily="34" charset="0"/>
            </a:endParaRPr>
          </a:p>
        </p:txBody>
      </p:sp>
      <p:sp>
        <p:nvSpPr>
          <p:cNvPr id="6" name="Rectangle 5">
            <a:extLst>
              <a:ext uri="{FF2B5EF4-FFF2-40B4-BE49-F238E27FC236}">
                <a16:creationId xmlns:a16="http://schemas.microsoft.com/office/drawing/2014/main" id="{56D421CC-3D86-FF45-AAEF-851038E77860}"/>
              </a:ext>
            </a:extLst>
          </p:cNvPr>
          <p:cNvSpPr/>
          <p:nvPr/>
        </p:nvSpPr>
        <p:spPr>
          <a:xfrm>
            <a:off x="152400" y="5562600"/>
            <a:ext cx="9107488" cy="923330"/>
          </a:xfrm>
          <a:prstGeom prst="rect">
            <a:avLst/>
          </a:prstGeom>
        </p:spPr>
        <p:txBody>
          <a:bodyPr>
            <a:spAutoFit/>
          </a:bodyPr>
          <a:lstStyle/>
          <a:p>
            <a:pPr algn="ctr">
              <a:defRPr/>
            </a:pPr>
            <a:r>
              <a:rPr lang="en-US" sz="1800" b="1" dirty="0">
                <a:latin typeface="+mj-lt"/>
              </a:rPr>
              <a:t>Abstract Requirements &amp; Templates	</a:t>
            </a:r>
            <a:br>
              <a:rPr lang="en-US" sz="1800" b="1" dirty="0">
                <a:latin typeface="+mj-lt"/>
              </a:rPr>
            </a:br>
            <a:r>
              <a:rPr lang="en-US" sz="1800" b="1" dirty="0"/>
              <a:t>https://</a:t>
            </a:r>
            <a:r>
              <a:rPr lang="en-US" sz="1800" b="1" dirty="0" err="1"/>
              <a:t>surf.umbc.edu</a:t>
            </a:r>
            <a:r>
              <a:rPr lang="en-US" sz="1800" b="1" dirty="0"/>
              <a:t>/abstracts2021/</a:t>
            </a:r>
          </a:p>
          <a:p>
            <a:pPr algn="ctr">
              <a:defRPr/>
            </a:pPr>
            <a:endParaRPr lang="en-US" sz="18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E9D7215-DFCD-834E-9963-33679171CE7C}"/>
              </a:ext>
            </a:extLst>
          </p:cNvPr>
          <p:cNvSpPr>
            <a:spLocks noGrp="1" noChangeArrowheads="1"/>
          </p:cNvSpPr>
          <p:nvPr>
            <p:ph type="title"/>
          </p:nvPr>
        </p:nvSpPr>
        <p:spPr>
          <a:xfrm>
            <a:off x="1219200" y="609600"/>
            <a:ext cx="5410200" cy="1752600"/>
          </a:xfrm>
        </p:spPr>
        <p:txBody>
          <a:bodyPr/>
          <a:lstStyle/>
          <a:p>
            <a:pPr eaLnBrk="1" hangingPunct="1"/>
            <a:r>
              <a:rPr lang="en-US" altLang="en-US">
                <a:ln>
                  <a:noFill/>
                </a:ln>
                <a:latin typeface="Calibri Light" panose="020F0302020204030204" pitchFamily="34" charset="0"/>
              </a:rPr>
              <a:t>ABSTRACTS TAKE TIME….</a:t>
            </a:r>
          </a:p>
        </p:txBody>
      </p:sp>
      <p:sp>
        <p:nvSpPr>
          <p:cNvPr id="15362" name="Rectangle 3">
            <a:extLst>
              <a:ext uri="{FF2B5EF4-FFF2-40B4-BE49-F238E27FC236}">
                <a16:creationId xmlns:a16="http://schemas.microsoft.com/office/drawing/2014/main" id="{0A823490-515B-B942-ADB0-89A22D7B281D}"/>
              </a:ext>
            </a:extLst>
          </p:cNvPr>
          <p:cNvSpPr>
            <a:spLocks noGrp="1" noChangeArrowheads="1"/>
          </p:cNvSpPr>
          <p:nvPr>
            <p:ph idx="1"/>
          </p:nvPr>
        </p:nvSpPr>
        <p:spPr>
          <a:xfrm>
            <a:off x="982663" y="2667000"/>
            <a:ext cx="7704137" cy="3332163"/>
          </a:xfrm>
        </p:spPr>
        <p:txBody>
          <a:bodyPr rtlCol="0">
            <a:normAutofit fontScale="92500" lnSpcReduction="10000"/>
          </a:bodyPr>
          <a:lstStyle/>
          <a:p>
            <a:pPr eaLnBrk="1" fontAlgn="auto" hangingPunct="1">
              <a:buClr>
                <a:schemeClr val="accent1">
                  <a:lumMod val="75000"/>
                </a:schemeClr>
              </a:buClr>
              <a:buFont typeface="Arial"/>
              <a:buChar char="•"/>
              <a:defRPr/>
            </a:pPr>
            <a:r>
              <a:rPr lang="en-US" altLang="x-none" sz="3200" dirty="0">
                <a:latin typeface="Calibri" charset="0"/>
              </a:rPr>
              <a:t>Plan to submit your abstract to your research mentor so there is sufficient time to edit the abstract.  </a:t>
            </a:r>
          </a:p>
          <a:p>
            <a:pPr eaLnBrk="1" fontAlgn="auto" hangingPunct="1">
              <a:buClr>
                <a:schemeClr val="accent1">
                  <a:lumMod val="75000"/>
                </a:schemeClr>
              </a:buClr>
              <a:buFont typeface="Arial"/>
              <a:buChar char="•"/>
              <a:defRPr/>
            </a:pPr>
            <a:r>
              <a:rPr lang="en-US" altLang="x-none" sz="3200" dirty="0">
                <a:latin typeface="Calibri" charset="0"/>
              </a:rPr>
              <a:t>Talk about this </a:t>
            </a:r>
            <a:r>
              <a:rPr lang="en-US" altLang="x-none" sz="3200" b="1" dirty="0">
                <a:latin typeface="Calibri" charset="0"/>
              </a:rPr>
              <a:t>now</a:t>
            </a:r>
            <a:r>
              <a:rPr lang="en-US" altLang="x-none" sz="3200" dirty="0">
                <a:latin typeface="Calibri" charset="0"/>
              </a:rPr>
              <a:t> so that you know what deadline to use for your mentor</a:t>
            </a:r>
            <a:r>
              <a:rPr lang="en-US" altLang="en-US" sz="3200" dirty="0">
                <a:latin typeface="Calibri" charset="0"/>
              </a:rPr>
              <a:t>’</a:t>
            </a:r>
            <a:r>
              <a:rPr lang="en-US" altLang="ja-JP" sz="3200" dirty="0">
                <a:latin typeface="Calibri" charset="0"/>
                <a:ea typeface="MS PGothic" charset="-128"/>
              </a:rPr>
              <a:t>s review of your work to ensure you meet the July 26th SURF abstract submission deadline for 2021.</a:t>
            </a:r>
          </a:p>
        </p:txBody>
      </p:sp>
      <p:pic>
        <p:nvPicPr>
          <p:cNvPr id="37891" name="Picture 2">
            <a:extLst>
              <a:ext uri="{FF2B5EF4-FFF2-40B4-BE49-F238E27FC236}">
                <a16:creationId xmlns:a16="http://schemas.microsoft.com/office/drawing/2014/main" id="{6C715608-D5D0-AD43-AC04-E93DB4B69D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1000"/>
            <a:ext cx="17399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5D0E-3CDB-A346-A9A0-E48FEE2A1E9E}"/>
              </a:ext>
            </a:extLst>
          </p:cNvPr>
          <p:cNvSpPr>
            <a:spLocks noGrp="1"/>
          </p:cNvSpPr>
          <p:nvPr>
            <p:ph type="title"/>
          </p:nvPr>
        </p:nvSpPr>
        <p:spPr>
          <a:xfrm>
            <a:off x="982663" y="457200"/>
            <a:ext cx="7704137" cy="1981200"/>
          </a:xfrm>
        </p:spPr>
        <p:txBody>
          <a:bodyPr rtlCol="0">
            <a:normAutofit/>
          </a:bodyPr>
          <a:lstStyle/>
          <a:p>
            <a:pPr eaLnBrk="1" fontAlgn="auto" hangingPunct="1">
              <a:spcAft>
                <a:spcPts val="0"/>
              </a:spcAft>
              <a:defRPr/>
            </a:pPr>
            <a:r>
              <a:rPr lang="en-US">
                <a:solidFill>
                  <a:schemeClr val="tx1">
                    <a:lumMod val="75000"/>
                    <a:lumOff val="25000"/>
                  </a:schemeClr>
                </a:solidFill>
              </a:rPr>
              <a:t>Steps to a Poster Presentation</a:t>
            </a:r>
          </a:p>
        </p:txBody>
      </p:sp>
      <p:sp>
        <p:nvSpPr>
          <p:cNvPr id="16386" name="Content Placeholder 2">
            <a:extLst>
              <a:ext uri="{FF2B5EF4-FFF2-40B4-BE49-F238E27FC236}">
                <a16:creationId xmlns:a16="http://schemas.microsoft.com/office/drawing/2014/main" id="{A6EFB488-9484-E84A-8A16-F2AACE26E383}"/>
              </a:ext>
            </a:extLst>
          </p:cNvPr>
          <p:cNvSpPr>
            <a:spLocks noGrp="1"/>
          </p:cNvSpPr>
          <p:nvPr>
            <p:ph idx="1"/>
          </p:nvPr>
        </p:nvSpPr>
        <p:spPr>
          <a:xfrm>
            <a:off x="1524000" y="2371725"/>
            <a:ext cx="7704138" cy="3332163"/>
          </a:xfrm>
        </p:spPr>
        <p:txBody>
          <a:bodyPr rtlCol="0">
            <a:normAutofit fontScale="92500" lnSpcReduction="20000"/>
          </a:bodyPr>
          <a:lstStyle/>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Conduct Research</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Write &amp; Revise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Review Abstract (by Mentor) </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Submit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Prepare Presentation</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Present Research</a:t>
            </a:r>
            <a:endParaRPr lang="en-US" altLang="x-none" sz="3200">
              <a:latin typeface="Calibri" charset="0"/>
            </a:endParaRPr>
          </a:p>
        </p:txBody>
      </p:sp>
      <p:sp>
        <p:nvSpPr>
          <p:cNvPr id="6" name="Rectangle 5">
            <a:extLst>
              <a:ext uri="{FF2B5EF4-FFF2-40B4-BE49-F238E27FC236}">
                <a16:creationId xmlns:a16="http://schemas.microsoft.com/office/drawing/2014/main" id="{2910C576-7326-7F46-9FE1-17A5F36232EB}"/>
              </a:ext>
            </a:extLst>
          </p:cNvPr>
          <p:cNvSpPr/>
          <p:nvPr/>
        </p:nvSpPr>
        <p:spPr>
          <a:xfrm flipV="1">
            <a:off x="1295400" y="4475163"/>
            <a:ext cx="5410200" cy="554037"/>
          </a:xfrm>
          <a:prstGeom prst="rect">
            <a:avLst/>
          </a:prstGeom>
          <a:noFill/>
          <a:ln w="38100">
            <a:solidFill>
              <a:srgbClr val="F287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6" name="TextBox 4">
            <a:extLst>
              <a:ext uri="{FF2B5EF4-FFF2-40B4-BE49-F238E27FC236}">
                <a16:creationId xmlns:a16="http://schemas.microsoft.com/office/drawing/2014/main" id="{6A98D44C-A81F-1846-905F-70553C90CCE6}"/>
              </a:ext>
            </a:extLst>
          </p:cNvPr>
          <p:cNvSpPr txBox="1">
            <a:spLocks noChangeArrowheads="1"/>
          </p:cNvSpPr>
          <p:nvPr/>
        </p:nvSpPr>
        <p:spPr bwMode="auto">
          <a:xfrm rot="1735952">
            <a:off x="6099175" y="3254375"/>
            <a:ext cx="29321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r>
              <a:rPr lang="en-US" altLang="en-US" b="1">
                <a:solidFill>
                  <a:srgbClr val="F28705"/>
                </a:solidFill>
                <a:latin typeface="Times New Roman" panose="02020603050405020304" pitchFamily="18" charset="0"/>
              </a:rPr>
              <a:t>CREATE THE </a:t>
            </a:r>
            <a:br>
              <a:rPr lang="en-US" altLang="en-US" b="1">
                <a:solidFill>
                  <a:srgbClr val="F28705"/>
                </a:solidFill>
                <a:latin typeface="Times New Roman" panose="02020603050405020304" pitchFamily="18" charset="0"/>
              </a:rPr>
            </a:br>
            <a:r>
              <a:rPr lang="en-US" altLang="en-US" b="1">
                <a:solidFill>
                  <a:srgbClr val="F28705"/>
                </a:solidFill>
                <a:latin typeface="Times New Roman" panose="02020603050405020304" pitchFamily="18" charset="0"/>
              </a:rPr>
              <a:t>POSTER </a:t>
            </a:r>
            <a:br>
              <a:rPr lang="en-US" altLang="en-US" b="1">
                <a:solidFill>
                  <a:srgbClr val="F28705"/>
                </a:solidFill>
                <a:latin typeface="Times New Roman" panose="02020603050405020304" pitchFamily="18" charset="0"/>
              </a:rPr>
            </a:br>
            <a:endParaRPr lang="en-US" altLang="en-US" b="1">
              <a:solidFill>
                <a:srgbClr val="F28705"/>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7B1FB0F6-E73F-164B-84E9-EE5068C67EB8}"/>
              </a:ext>
            </a:extLst>
          </p:cNvPr>
          <p:cNvSpPr>
            <a:spLocks noGrp="1" noChangeArrowheads="1"/>
          </p:cNvSpPr>
          <p:nvPr>
            <p:ph type="title"/>
          </p:nvPr>
        </p:nvSpPr>
        <p:spPr>
          <a:xfrm>
            <a:off x="982663" y="457200"/>
            <a:ext cx="7704137" cy="1676400"/>
          </a:xfrm>
        </p:spPr>
        <p:txBody>
          <a:bodyPr rtlCol="0">
            <a:normAutofit/>
          </a:bodyPr>
          <a:lstStyle/>
          <a:p>
            <a:pPr eaLnBrk="1" fontAlgn="auto" hangingPunct="1">
              <a:spcAft>
                <a:spcPts val="0"/>
              </a:spcAft>
              <a:defRPr/>
            </a:pPr>
            <a:r>
              <a:rPr lang="en-US">
                <a:solidFill>
                  <a:schemeClr val="tx1">
                    <a:lumMod val="75000"/>
                    <a:lumOff val="25000"/>
                  </a:schemeClr>
                </a:solidFill>
              </a:rPr>
              <a:t>To create an effective poster </a:t>
            </a:r>
            <a:r>
              <a:rPr lang="mr-IN">
                <a:solidFill>
                  <a:schemeClr val="tx1">
                    <a:lumMod val="75000"/>
                    <a:lumOff val="25000"/>
                  </a:schemeClr>
                </a:solidFill>
              </a:rPr>
              <a:t>–</a:t>
            </a:r>
            <a:r>
              <a:rPr lang="en-US">
                <a:solidFill>
                  <a:schemeClr val="tx1">
                    <a:lumMod val="75000"/>
                    <a:lumOff val="25000"/>
                  </a:schemeClr>
                </a:solidFill>
              </a:rPr>
              <a:t> keep the following traits in mind:</a:t>
            </a:r>
          </a:p>
        </p:txBody>
      </p:sp>
      <p:sp>
        <p:nvSpPr>
          <p:cNvPr id="17410" name="Rectangle 3">
            <a:extLst>
              <a:ext uri="{FF2B5EF4-FFF2-40B4-BE49-F238E27FC236}">
                <a16:creationId xmlns:a16="http://schemas.microsoft.com/office/drawing/2014/main" id="{3DA4B7EB-7C00-9946-A516-982722DB915D}"/>
              </a:ext>
            </a:extLst>
          </p:cNvPr>
          <p:cNvSpPr>
            <a:spLocks noGrp="1" noChangeArrowheads="1"/>
          </p:cNvSpPr>
          <p:nvPr>
            <p:ph idx="1"/>
          </p:nvPr>
        </p:nvSpPr>
        <p:spPr>
          <a:xfrm>
            <a:off x="1003300" y="2438400"/>
            <a:ext cx="7704138" cy="3332163"/>
          </a:xfrm>
        </p:spPr>
        <p:txBody>
          <a:bodyPr rtlCol="0">
            <a:normAutofit fontScale="92500" lnSpcReduction="20000"/>
          </a:bodyPr>
          <a:lstStyle/>
          <a:p>
            <a:pPr eaLnBrk="1" fontAlgn="auto" hangingPunct="1">
              <a:buClr>
                <a:schemeClr val="accent1">
                  <a:lumMod val="75000"/>
                </a:schemeClr>
              </a:buClr>
              <a:buFont typeface="Arial"/>
              <a:buChar char="•"/>
              <a:defRPr/>
            </a:pPr>
            <a:r>
              <a:rPr lang="en-US" altLang="x-none">
                <a:latin typeface="Calibri" charset="0"/>
              </a:rPr>
              <a:t>Adopt a </a:t>
            </a:r>
            <a:r>
              <a:rPr lang="en-US" altLang="x-none" b="1">
                <a:latin typeface="Calibri" charset="0"/>
              </a:rPr>
              <a:t>viewer-friendly style </a:t>
            </a:r>
            <a:r>
              <a:rPr lang="en-US" altLang="x-none">
                <a:latin typeface="Calibri" charset="0"/>
              </a:rPr>
              <a:t>with large (not small) typeface &amp; informative subheadings</a:t>
            </a:r>
          </a:p>
          <a:p>
            <a:pPr eaLnBrk="1" fontAlgn="auto" hangingPunct="1">
              <a:buClr>
                <a:schemeClr val="accent1">
                  <a:lumMod val="75000"/>
                </a:schemeClr>
              </a:buClr>
              <a:buFont typeface="Arial"/>
              <a:buChar char="•"/>
              <a:defRPr/>
            </a:pPr>
            <a:r>
              <a:rPr lang="en-US" altLang="x-none">
                <a:latin typeface="Calibri" charset="0"/>
              </a:rPr>
              <a:t>Provide </a:t>
            </a:r>
            <a:r>
              <a:rPr lang="en-US" altLang="x-none" b="1">
                <a:latin typeface="Calibri" charset="0"/>
              </a:rPr>
              <a:t>small offerings of information </a:t>
            </a:r>
            <a:r>
              <a:rPr lang="en-US" altLang="x-none">
                <a:latin typeface="Calibri" charset="0"/>
              </a:rPr>
              <a:t>vs. long paragraphs of text</a:t>
            </a:r>
          </a:p>
          <a:p>
            <a:pPr eaLnBrk="1" fontAlgn="auto" hangingPunct="1">
              <a:buClr>
                <a:schemeClr val="accent1">
                  <a:lumMod val="75000"/>
                </a:schemeClr>
              </a:buClr>
              <a:buFont typeface="Arial"/>
              <a:buChar char="•"/>
              <a:defRPr/>
            </a:pPr>
            <a:r>
              <a:rPr lang="en-US" altLang="x-none">
                <a:latin typeface="Calibri" charset="0"/>
              </a:rPr>
              <a:t>Maintain a </a:t>
            </a:r>
            <a:r>
              <a:rPr lang="en-US" altLang="x-none" b="1">
                <a:latin typeface="Calibri" charset="0"/>
              </a:rPr>
              <a:t>logical and orderly progression </a:t>
            </a:r>
            <a:r>
              <a:rPr lang="en-US" altLang="x-none">
                <a:latin typeface="Calibri" charset="0"/>
              </a:rPr>
              <a:t>of presentation of information</a:t>
            </a:r>
          </a:p>
          <a:p>
            <a:pPr eaLnBrk="1" fontAlgn="auto" hangingPunct="1">
              <a:buClr>
                <a:schemeClr val="accent1">
                  <a:lumMod val="75000"/>
                </a:schemeClr>
              </a:buClr>
              <a:buFont typeface="Arial"/>
              <a:buChar char="•"/>
              <a:defRPr/>
            </a:pPr>
            <a:r>
              <a:rPr lang="en-US" altLang="x-none">
                <a:latin typeface="Calibri" charset="0"/>
              </a:rPr>
              <a:t>Incorporate </a:t>
            </a:r>
            <a:r>
              <a:rPr lang="en-US" altLang="x-none" b="1">
                <a:latin typeface="Calibri" charset="0"/>
              </a:rPr>
              <a:t>summary statement(s)</a:t>
            </a:r>
            <a:r>
              <a:rPr lang="en-US" altLang="x-none">
                <a:latin typeface="Calibri" charset="0"/>
              </a:rPr>
              <a:t> of key aspects </a:t>
            </a:r>
          </a:p>
          <a:p>
            <a:pPr eaLnBrk="1" fontAlgn="auto" hangingPunct="1">
              <a:buClr>
                <a:schemeClr val="accent1">
                  <a:lumMod val="75000"/>
                </a:schemeClr>
              </a:buClr>
              <a:buFont typeface="Arial"/>
              <a:buChar char="•"/>
              <a:defRPr/>
            </a:pPr>
            <a:r>
              <a:rPr lang="en-US" altLang="x-none">
                <a:latin typeface="Calibri" charset="0"/>
              </a:rPr>
              <a:t>Use </a:t>
            </a:r>
            <a:r>
              <a:rPr lang="en-US" altLang="x-none" b="1">
                <a:latin typeface="Calibri" charset="0"/>
              </a:rPr>
              <a:t>easily understood language</a:t>
            </a:r>
            <a:r>
              <a:rPr lang="en-US" altLang="x-none">
                <a:latin typeface="Calibri" charset="0"/>
              </a:rPr>
              <a:t> with no jargon or undefined acronyms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6944FF44-8380-F245-82C5-F8C7CC7985A3}"/>
              </a:ext>
            </a:extLst>
          </p:cNvPr>
          <p:cNvSpPr>
            <a:spLocks noGrp="1" noChangeArrowheads="1"/>
          </p:cNvSpPr>
          <p:nvPr>
            <p:ph type="title"/>
          </p:nvPr>
        </p:nvSpPr>
        <p:spPr>
          <a:xfrm>
            <a:off x="1066800" y="14288"/>
            <a:ext cx="7704138" cy="1281112"/>
          </a:xfrm>
        </p:spPr>
        <p:txBody>
          <a:bodyPr rtlCol="0">
            <a:normAutofit/>
          </a:bodyPr>
          <a:lstStyle/>
          <a:p>
            <a:pPr eaLnBrk="1" fontAlgn="auto" hangingPunct="1">
              <a:spcAft>
                <a:spcPts val="0"/>
              </a:spcAft>
              <a:defRPr/>
            </a:pPr>
            <a:r>
              <a:rPr lang="en-US" altLang="en-US">
                <a:solidFill>
                  <a:schemeClr val="tx1">
                    <a:lumMod val="75000"/>
                    <a:lumOff val="25000"/>
                  </a:schemeClr>
                </a:solidFill>
              </a:rPr>
              <a:t>ELEMENTS OF A POSTER</a:t>
            </a:r>
          </a:p>
        </p:txBody>
      </p:sp>
      <p:sp>
        <p:nvSpPr>
          <p:cNvPr id="41986" name="Rectangle 3">
            <a:extLst>
              <a:ext uri="{FF2B5EF4-FFF2-40B4-BE49-F238E27FC236}">
                <a16:creationId xmlns:a16="http://schemas.microsoft.com/office/drawing/2014/main" id="{089146FE-9C17-0341-8E77-25ADE3FFBCAD}"/>
              </a:ext>
            </a:extLst>
          </p:cNvPr>
          <p:cNvSpPr>
            <a:spLocks noGrp="1" noChangeArrowheads="1"/>
          </p:cNvSpPr>
          <p:nvPr>
            <p:ph sz="half" idx="1"/>
          </p:nvPr>
        </p:nvSpPr>
        <p:spPr>
          <a:xfrm>
            <a:off x="1447800" y="990600"/>
            <a:ext cx="4495800" cy="5105400"/>
          </a:xfrm>
        </p:spPr>
        <p:txBody>
          <a:bodyPr rtlCol="0">
            <a:noAutofit/>
          </a:bodyPr>
          <a:lstStyle/>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Title</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Author &amp; Affiliations</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Introduction</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Background</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Statement of the research problem</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Formula(s) - use figures when possible </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Data/Results and Analysis</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Conclusions</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References</a:t>
            </a:r>
          </a:p>
          <a:p>
            <a:pPr marL="377825" indent="-342900" eaLnBrk="1" fontAlgn="auto" hangingPunct="1">
              <a:spcBef>
                <a:spcPts val="600"/>
              </a:spcBef>
              <a:spcAft>
                <a:spcPct val="0"/>
              </a:spcAft>
              <a:buClr>
                <a:schemeClr val="accent1">
                  <a:lumMod val="75000"/>
                </a:schemeClr>
              </a:buClr>
              <a:buFont typeface="Arial"/>
              <a:buChar char="•"/>
              <a:defRPr/>
            </a:pPr>
            <a:r>
              <a:rPr lang="en-US" altLang="x-none" sz="2400" b="1" dirty="0">
                <a:latin typeface="Calibri" charset="0"/>
              </a:rPr>
              <a:t>Acknowledgments</a:t>
            </a:r>
          </a:p>
        </p:txBody>
      </p:sp>
      <p:sp>
        <p:nvSpPr>
          <p:cNvPr id="8" name="Rectangle 7">
            <a:extLst>
              <a:ext uri="{FF2B5EF4-FFF2-40B4-BE49-F238E27FC236}">
                <a16:creationId xmlns:a16="http://schemas.microsoft.com/office/drawing/2014/main" id="{0DB88B39-4A2C-D64E-A594-29958691644C}"/>
              </a:ext>
            </a:extLst>
          </p:cNvPr>
          <p:cNvSpPr/>
          <p:nvPr/>
        </p:nvSpPr>
        <p:spPr>
          <a:xfrm>
            <a:off x="1143000" y="6204022"/>
            <a:ext cx="9107488" cy="584775"/>
          </a:xfrm>
          <a:prstGeom prst="rect">
            <a:avLst/>
          </a:prstGeom>
        </p:spPr>
        <p:txBody>
          <a:bodyPr>
            <a:spAutoFit/>
          </a:bodyPr>
          <a:lstStyle/>
          <a:p>
            <a:pPr algn="ctr">
              <a:defRPr/>
            </a:pPr>
            <a:r>
              <a:rPr lang="en-US" sz="1600" b="1" dirty="0">
                <a:latin typeface="+mj-lt"/>
              </a:rPr>
              <a:t>Poster Requirements &amp; Templates	</a:t>
            </a:r>
          </a:p>
          <a:p>
            <a:pPr algn="ctr">
              <a:defRPr/>
            </a:pPr>
            <a:r>
              <a:rPr lang="en-US" sz="1600" b="1" dirty="0">
                <a:latin typeface="+mj-lt"/>
              </a:rPr>
              <a:t>http://</a:t>
            </a:r>
            <a:r>
              <a:rPr lang="en-US" sz="1600" b="1" dirty="0" err="1">
                <a:latin typeface="+mj-lt"/>
              </a:rPr>
              <a:t>surf.umbc.edu</a:t>
            </a:r>
            <a:r>
              <a:rPr lang="en-US" sz="1600" b="1" dirty="0">
                <a:latin typeface="+mj-lt"/>
              </a:rPr>
              <a:t>/presenters/poster-template/</a:t>
            </a:r>
          </a:p>
        </p:txBody>
      </p:sp>
      <p:pic>
        <p:nvPicPr>
          <p:cNvPr id="40964" name="Picture 6">
            <a:extLst>
              <a:ext uri="{FF2B5EF4-FFF2-40B4-BE49-F238E27FC236}">
                <a16:creationId xmlns:a16="http://schemas.microsoft.com/office/drawing/2014/main" id="{C6FF477E-2218-6443-B17E-F7C233707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28800"/>
            <a:ext cx="190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F4B35E6-F83D-D54F-9A1D-46CD78B2E8C6}"/>
              </a:ext>
            </a:extLst>
          </p:cNvPr>
          <p:cNvSpPr>
            <a:spLocks noGrp="1" noChangeArrowheads="1"/>
          </p:cNvSpPr>
          <p:nvPr>
            <p:ph type="title"/>
          </p:nvPr>
        </p:nvSpPr>
        <p:spPr>
          <a:xfrm>
            <a:off x="1112838" y="207963"/>
            <a:ext cx="7704137" cy="1154112"/>
          </a:xfrm>
        </p:spPr>
        <p:txBody>
          <a:bodyPr rtlCol="0">
            <a:normAutofit/>
          </a:bodyPr>
          <a:lstStyle/>
          <a:p>
            <a:pPr eaLnBrk="1" fontAlgn="auto" hangingPunct="1">
              <a:spcAft>
                <a:spcPts val="0"/>
              </a:spcAft>
              <a:defRPr/>
            </a:pPr>
            <a:r>
              <a:rPr lang="en-US" altLang="en-US" dirty="0">
                <a:solidFill>
                  <a:schemeClr val="tx1">
                    <a:lumMod val="75000"/>
                    <a:lumOff val="25000"/>
                  </a:schemeClr>
                </a:solidFill>
              </a:rPr>
              <a:t>TITLE</a:t>
            </a:r>
          </a:p>
        </p:txBody>
      </p:sp>
      <p:sp>
        <p:nvSpPr>
          <p:cNvPr id="24579" name="Rectangle 3">
            <a:extLst>
              <a:ext uri="{FF2B5EF4-FFF2-40B4-BE49-F238E27FC236}">
                <a16:creationId xmlns:a16="http://schemas.microsoft.com/office/drawing/2014/main" id="{74B88D48-109D-BE48-9BCA-1D4F96C0D428}"/>
              </a:ext>
            </a:extLst>
          </p:cNvPr>
          <p:cNvSpPr>
            <a:spLocks noGrp="1" noChangeArrowheads="1"/>
          </p:cNvSpPr>
          <p:nvPr>
            <p:ph sz="half" idx="1"/>
          </p:nvPr>
        </p:nvSpPr>
        <p:spPr>
          <a:xfrm>
            <a:off x="830263" y="1846263"/>
            <a:ext cx="2301875" cy="4022725"/>
          </a:xfrm>
          <a:solidFill>
            <a:schemeClr val="bg1">
              <a:lumMod val="85000"/>
            </a:schemeClr>
          </a:solidFill>
        </p:spPr>
        <p:txBody>
          <a:bodyPr rtlCol="0">
            <a:normAutofit fontScale="92500"/>
          </a:bodyPr>
          <a:lstStyle/>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a:t>Title</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Author &amp; Affiliations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Introduction</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Background</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Statement of the research problem</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Formula(s) - it is best to use figures when possible </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Data/Results and Analysis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Conclusions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References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a:t>Acknowledgments</a:t>
            </a:r>
          </a:p>
        </p:txBody>
      </p:sp>
      <p:sp>
        <p:nvSpPr>
          <p:cNvPr id="8" name="Rectangle 7">
            <a:extLst>
              <a:ext uri="{FF2B5EF4-FFF2-40B4-BE49-F238E27FC236}">
                <a16:creationId xmlns:a16="http://schemas.microsoft.com/office/drawing/2014/main" id="{F3F82534-747F-724D-8A93-98261C9944A6}"/>
              </a:ext>
            </a:extLst>
          </p:cNvPr>
          <p:cNvSpPr/>
          <p:nvPr/>
        </p:nvSpPr>
        <p:spPr>
          <a:xfrm>
            <a:off x="990600" y="6211888"/>
            <a:ext cx="9107488" cy="646112"/>
          </a:xfrm>
          <a:prstGeom prst="rect">
            <a:avLst/>
          </a:prstGeom>
        </p:spPr>
        <p:txBody>
          <a:bodyPr>
            <a:spAutoFit/>
          </a:bodyPr>
          <a:lstStyle/>
          <a:p>
            <a:pPr algn="ctr">
              <a:defRPr/>
            </a:pPr>
            <a:r>
              <a:rPr lang="en-US" sz="1800" b="1" dirty="0">
                <a:latin typeface="+mj-lt"/>
              </a:rPr>
              <a:t>Poster Requirements &amp; Templates	</a:t>
            </a:r>
          </a:p>
          <a:p>
            <a:pPr algn="ctr">
              <a:defRPr/>
            </a:pPr>
            <a:r>
              <a:rPr lang="en-US" sz="1800" b="1" dirty="0">
                <a:latin typeface="+mj-lt"/>
              </a:rPr>
              <a:t>http://</a:t>
            </a:r>
            <a:r>
              <a:rPr lang="en-US" sz="1800" b="1" dirty="0" err="1">
                <a:latin typeface="+mj-lt"/>
              </a:rPr>
              <a:t>surf.umbc.edu</a:t>
            </a:r>
            <a:r>
              <a:rPr lang="en-US" sz="1800" b="1" dirty="0">
                <a:latin typeface="+mj-lt"/>
              </a:rPr>
              <a:t>/presenters/poster-template/</a:t>
            </a:r>
          </a:p>
        </p:txBody>
      </p:sp>
      <p:sp>
        <p:nvSpPr>
          <p:cNvPr id="41989" name="Rectangle 5">
            <a:extLst>
              <a:ext uri="{FF2B5EF4-FFF2-40B4-BE49-F238E27FC236}">
                <a16:creationId xmlns:a16="http://schemas.microsoft.com/office/drawing/2014/main" id="{941A2377-1E5E-5740-A78E-4E55F366A1CB}"/>
              </a:ext>
            </a:extLst>
          </p:cNvPr>
          <p:cNvSpPr>
            <a:spLocks noChangeArrowheads="1"/>
          </p:cNvSpPr>
          <p:nvPr/>
        </p:nvSpPr>
        <p:spPr bwMode="auto">
          <a:xfrm>
            <a:off x="3429000" y="1846263"/>
            <a:ext cx="5562600" cy="2878137"/>
          </a:xfrm>
          <a:prstGeom prst="roundRect">
            <a:avLst>
              <a:gd name="adj" fmla="val 16667"/>
            </a:avLst>
          </a:prstGeom>
          <a:solidFill>
            <a:schemeClr val="bg1"/>
          </a:solidFill>
          <a:ln w="9525">
            <a:solidFill>
              <a:srgbClr val="F28705"/>
            </a:solidFill>
            <a:miter lim="800000"/>
            <a:headEnd/>
            <a:tailEnd/>
          </a:ln>
        </p:spPr>
        <p:txBody>
          <a:bodyPr wrap="none" anchor="ct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r>
              <a:rPr lang="en-US" altLang="en-US" sz="3600" b="1">
                <a:latin typeface="Calibri" panose="020F0502020204030204" pitchFamily="34" charset="0"/>
              </a:rPr>
              <a:t>The Title of a Poster is the </a:t>
            </a:r>
            <a:br>
              <a:rPr lang="en-US" altLang="en-US" sz="3600" b="1">
                <a:latin typeface="Calibri" panose="020F0502020204030204" pitchFamily="34" charset="0"/>
              </a:rPr>
            </a:br>
            <a:r>
              <a:rPr lang="en-US" altLang="en-US" sz="3600" b="1">
                <a:latin typeface="Calibri" panose="020F0502020204030204" pitchFamily="34" charset="0"/>
              </a:rPr>
              <a:t>First Thing a Visitor Sees</a:t>
            </a:r>
            <a:br>
              <a:rPr lang="en-US" altLang="en-US" b="1">
                <a:latin typeface="Calibri" panose="020F0502020204030204" pitchFamily="34" charset="0"/>
              </a:rPr>
            </a:br>
            <a:endParaRPr lang="en-US" altLang="en-US" b="1">
              <a:latin typeface="Calibri" panose="020F0502020204030204" pitchFamily="34" charset="0"/>
            </a:endParaRPr>
          </a:p>
          <a:p>
            <a:pPr algn="ctr"/>
            <a:r>
              <a:rPr lang="en-US" altLang="en-US" sz="2800">
                <a:latin typeface="Calibri" panose="020F0502020204030204" pitchFamily="34" charset="0"/>
              </a:rPr>
              <a:t>The goal is to be professional </a:t>
            </a:r>
            <a:br>
              <a:rPr lang="en-US" altLang="en-US" sz="2800">
                <a:latin typeface="Calibri" panose="020F0502020204030204" pitchFamily="34" charset="0"/>
              </a:rPr>
            </a:br>
            <a:r>
              <a:rPr lang="en-US" altLang="en-US" sz="2800">
                <a:latin typeface="Calibri" panose="020F0502020204030204" pitchFamily="34" charset="0"/>
              </a:rPr>
              <a:t>and attract visitors to your poster</a:t>
            </a:r>
            <a:r>
              <a:rPr lang="en-US" altLang="en-US">
                <a:latin typeface="Calibri" panose="020F0502020204030204" pitchFamily="34" charset="0"/>
              </a:rPr>
              <a:t>.</a:t>
            </a:r>
          </a:p>
        </p:txBody>
      </p:sp>
      <p:sp>
        <p:nvSpPr>
          <p:cNvPr id="13" name="Double Brace 12">
            <a:extLst>
              <a:ext uri="{FF2B5EF4-FFF2-40B4-BE49-F238E27FC236}">
                <a16:creationId xmlns:a16="http://schemas.microsoft.com/office/drawing/2014/main" id="{B02EAAC5-3AF2-C444-86BA-63B1C6F82112}"/>
              </a:ext>
            </a:extLst>
          </p:cNvPr>
          <p:cNvSpPr/>
          <p:nvPr/>
        </p:nvSpPr>
        <p:spPr>
          <a:xfrm>
            <a:off x="762000" y="1885950"/>
            <a:ext cx="2438400" cy="24765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0D182C0D-4E8C-0E44-816D-A5BE787E2E86}"/>
              </a:ext>
            </a:extLst>
          </p:cNvPr>
          <p:cNvSpPr>
            <a:spLocks noGrp="1" noChangeArrowheads="1"/>
          </p:cNvSpPr>
          <p:nvPr>
            <p:ph type="title"/>
          </p:nvPr>
        </p:nvSpPr>
        <p:spPr>
          <a:xfrm>
            <a:off x="1066800" y="152401"/>
            <a:ext cx="7704138" cy="1600200"/>
          </a:xfrm>
        </p:spPr>
        <p:txBody>
          <a:bodyPr rtlCol="0">
            <a:normAutofit/>
          </a:bodyPr>
          <a:lstStyle/>
          <a:p>
            <a:pPr eaLnBrk="1" fontAlgn="auto" hangingPunct="1">
              <a:spcAft>
                <a:spcPts val="0"/>
              </a:spcAft>
              <a:defRPr/>
            </a:pPr>
            <a:r>
              <a:rPr lang="en-US" altLang="en-US" dirty="0">
                <a:solidFill>
                  <a:schemeClr val="tx1">
                    <a:lumMod val="75000"/>
                    <a:lumOff val="25000"/>
                  </a:schemeClr>
                </a:solidFill>
              </a:rPr>
              <a:t>AUTHORS</a:t>
            </a:r>
          </a:p>
        </p:txBody>
      </p:sp>
      <p:sp>
        <p:nvSpPr>
          <p:cNvPr id="24579" name="Rectangle 3">
            <a:extLst>
              <a:ext uri="{FF2B5EF4-FFF2-40B4-BE49-F238E27FC236}">
                <a16:creationId xmlns:a16="http://schemas.microsoft.com/office/drawing/2014/main" id="{1D5CFE27-8D7F-4D44-8A04-E35141149A15}"/>
              </a:ext>
            </a:extLst>
          </p:cNvPr>
          <p:cNvSpPr>
            <a:spLocks noGrp="1" noChangeArrowheads="1"/>
          </p:cNvSpPr>
          <p:nvPr>
            <p:ph sz="half" idx="1"/>
          </p:nvPr>
        </p:nvSpPr>
        <p:spPr>
          <a:xfrm>
            <a:off x="990600" y="1676401"/>
            <a:ext cx="2301875" cy="4217988"/>
          </a:xfrm>
          <a:solidFill>
            <a:schemeClr val="bg1">
              <a:lumMod val="85000"/>
            </a:schemeClr>
          </a:solidFill>
        </p:spPr>
        <p:txBody>
          <a:bodyPr rtlCol="0">
            <a:normAutofit lnSpcReduction="10000"/>
          </a:bodyPr>
          <a:lstStyle/>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Title</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Author &amp; Affiliations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Introduction</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Background</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Statement of the research problem</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Formula(s) - use figures when possible </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Data/Results and Analysis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Conclusions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References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Acknowledgments</a:t>
            </a:r>
          </a:p>
        </p:txBody>
      </p:sp>
      <p:sp>
        <p:nvSpPr>
          <p:cNvPr id="32772" name="Content Placeholder 1">
            <a:extLst>
              <a:ext uri="{FF2B5EF4-FFF2-40B4-BE49-F238E27FC236}">
                <a16:creationId xmlns:a16="http://schemas.microsoft.com/office/drawing/2014/main" id="{C4BDE965-47CF-A448-8CBE-571AEB60B436}"/>
              </a:ext>
            </a:extLst>
          </p:cNvPr>
          <p:cNvSpPr>
            <a:spLocks noGrp="1"/>
          </p:cNvSpPr>
          <p:nvPr>
            <p:ph sz="half" idx="2"/>
          </p:nvPr>
        </p:nvSpPr>
        <p:spPr>
          <a:xfrm>
            <a:off x="3886200" y="1600201"/>
            <a:ext cx="4479925" cy="4268788"/>
          </a:xfrm>
        </p:spPr>
        <p:txBody>
          <a:bodyPr rtlCol="0">
            <a:normAutofit lnSpcReduction="10000"/>
          </a:bodyPr>
          <a:lstStyle/>
          <a:p>
            <a:pPr marL="36576" indent="0" eaLnBrk="1" fontAlgn="auto" hangingPunct="1">
              <a:spcAft>
                <a:spcPts val="0"/>
              </a:spcAft>
              <a:buClr>
                <a:schemeClr val="accent1">
                  <a:lumMod val="75000"/>
                </a:schemeClr>
              </a:buClr>
              <a:buFont typeface="Wingdings 2"/>
              <a:buNone/>
              <a:defRPr/>
            </a:pPr>
            <a:r>
              <a:rPr lang="en-US" sz="2400" b="1" dirty="0">
                <a:latin typeface="Calibri" charset="0"/>
              </a:rPr>
              <a:t>Authors: </a:t>
            </a:r>
          </a:p>
          <a:p>
            <a:pPr marL="379476" indent="-342900" eaLnBrk="1" fontAlgn="auto" hangingPunct="1">
              <a:spcAft>
                <a:spcPts val="0"/>
              </a:spcAft>
              <a:buClr>
                <a:schemeClr val="accent1">
                  <a:lumMod val="75000"/>
                </a:schemeClr>
              </a:buClr>
              <a:buFont typeface="Arial"/>
              <a:buChar char="•"/>
              <a:defRPr/>
            </a:pPr>
            <a:r>
              <a:rPr lang="en-US" sz="2400" dirty="0">
                <a:latin typeface="Calibri" charset="0"/>
              </a:rPr>
              <a:t>Researchers who </a:t>
            </a:r>
            <a:r>
              <a:rPr lang="en-US" sz="2400" u="sng" dirty="0">
                <a:latin typeface="Calibri" charset="0"/>
              </a:rPr>
              <a:t>worked</a:t>
            </a:r>
            <a:r>
              <a:rPr lang="en-US" sz="2400" dirty="0">
                <a:latin typeface="Calibri" charset="0"/>
              </a:rPr>
              <a:t> on the project. Primary Investigator. </a:t>
            </a:r>
          </a:p>
          <a:p>
            <a:pPr marL="420624" indent="-384048" eaLnBrk="1" fontAlgn="auto" hangingPunct="1">
              <a:spcAft>
                <a:spcPts val="0"/>
              </a:spcAft>
              <a:buClr>
                <a:schemeClr val="accent1">
                  <a:lumMod val="75000"/>
                </a:schemeClr>
              </a:buClr>
              <a:buFont typeface="Wingdings 2"/>
              <a:buChar char=""/>
              <a:defRPr/>
            </a:pPr>
            <a:endParaRPr lang="en-US" sz="2400" dirty="0">
              <a:latin typeface="Calibri" charset="0"/>
            </a:endParaRPr>
          </a:p>
          <a:p>
            <a:pPr marL="36576" indent="0" eaLnBrk="1" fontAlgn="auto" hangingPunct="1">
              <a:spcAft>
                <a:spcPts val="0"/>
              </a:spcAft>
              <a:buClr>
                <a:schemeClr val="accent1">
                  <a:lumMod val="75000"/>
                </a:schemeClr>
              </a:buClr>
              <a:buFont typeface="Wingdings 2"/>
              <a:buNone/>
              <a:defRPr/>
            </a:pPr>
            <a:r>
              <a:rPr lang="en-US" sz="2400" b="1" dirty="0">
                <a:latin typeface="Calibri" charset="0"/>
              </a:rPr>
              <a:t>Affiliations: </a:t>
            </a:r>
          </a:p>
          <a:p>
            <a:pPr marL="379476" indent="-342900" eaLnBrk="1" fontAlgn="auto" hangingPunct="1">
              <a:spcAft>
                <a:spcPts val="0"/>
              </a:spcAft>
              <a:buClr>
                <a:schemeClr val="accent1">
                  <a:lumMod val="75000"/>
                </a:schemeClr>
              </a:buClr>
              <a:buFont typeface="Arial"/>
              <a:buChar char="•"/>
              <a:defRPr/>
            </a:pPr>
            <a:r>
              <a:rPr lang="en-US" sz="2400" dirty="0">
                <a:latin typeface="Calibri" charset="0"/>
              </a:rPr>
              <a:t>Follow the guidelines provided for the abstract submission.</a:t>
            </a:r>
          </a:p>
        </p:txBody>
      </p:sp>
      <p:sp>
        <p:nvSpPr>
          <p:cNvPr id="8" name="Rectangle 7">
            <a:extLst>
              <a:ext uri="{FF2B5EF4-FFF2-40B4-BE49-F238E27FC236}">
                <a16:creationId xmlns:a16="http://schemas.microsoft.com/office/drawing/2014/main" id="{1CB15B03-2057-E349-BB1B-4C062542D8C2}"/>
              </a:ext>
            </a:extLst>
          </p:cNvPr>
          <p:cNvSpPr/>
          <p:nvPr/>
        </p:nvSpPr>
        <p:spPr>
          <a:xfrm>
            <a:off x="609600" y="6096000"/>
            <a:ext cx="9107488" cy="646113"/>
          </a:xfrm>
          <a:prstGeom prst="rect">
            <a:avLst/>
          </a:prstGeom>
        </p:spPr>
        <p:txBody>
          <a:bodyPr>
            <a:spAutoFit/>
          </a:bodyPr>
          <a:lstStyle/>
          <a:p>
            <a:pPr algn="ctr">
              <a:defRPr/>
            </a:pPr>
            <a:r>
              <a:rPr lang="en-US" sz="1800" b="1">
                <a:latin typeface="+mj-lt"/>
              </a:rPr>
              <a:t>Poster Requirements &amp; Templates</a:t>
            </a:r>
          </a:p>
          <a:p>
            <a:pPr algn="ctr">
              <a:defRPr/>
            </a:pPr>
            <a:r>
              <a:rPr lang="en-US" sz="1800" b="1">
                <a:latin typeface="+mj-lt"/>
              </a:rPr>
              <a:t>	http://surf.umbc.edu/presenters/poster-template/</a:t>
            </a:r>
          </a:p>
        </p:txBody>
      </p:sp>
      <p:sp>
        <p:nvSpPr>
          <p:cNvPr id="9" name="Double Brace 8">
            <a:extLst>
              <a:ext uri="{FF2B5EF4-FFF2-40B4-BE49-F238E27FC236}">
                <a16:creationId xmlns:a16="http://schemas.microsoft.com/office/drawing/2014/main" id="{F69BDA3E-9742-2E4C-B785-5386770A6B5B}"/>
              </a:ext>
            </a:extLst>
          </p:cNvPr>
          <p:cNvSpPr/>
          <p:nvPr/>
        </p:nvSpPr>
        <p:spPr>
          <a:xfrm>
            <a:off x="922338" y="2238375"/>
            <a:ext cx="2438400" cy="24765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AE4B05DB-7AEC-554C-ACF5-91B2A8BA0DE5}"/>
              </a:ext>
            </a:extLst>
          </p:cNvPr>
          <p:cNvSpPr>
            <a:spLocks noGrp="1"/>
          </p:cNvSpPr>
          <p:nvPr>
            <p:ph type="title"/>
          </p:nvPr>
        </p:nvSpPr>
        <p:spPr>
          <a:xfrm>
            <a:off x="982663" y="-152400"/>
            <a:ext cx="7704137" cy="1981200"/>
          </a:xfrm>
        </p:spPr>
        <p:txBody>
          <a:bodyPr/>
          <a:lstStyle/>
          <a:p>
            <a:pPr eaLnBrk="1" hangingPunct="1"/>
            <a:r>
              <a:rPr lang="en-US" altLang="en-US">
                <a:ln>
                  <a:noFill/>
                </a:ln>
              </a:rPr>
              <a:t>Science is about networks</a:t>
            </a:r>
          </a:p>
        </p:txBody>
      </p:sp>
      <p:pic>
        <p:nvPicPr>
          <p:cNvPr id="25602" name="Content Placeholder 8" descr="social-connection-1624773.jpg">
            <a:extLst>
              <a:ext uri="{FF2B5EF4-FFF2-40B4-BE49-F238E27FC236}">
                <a16:creationId xmlns:a16="http://schemas.microsoft.com/office/drawing/2014/main" id="{824110E3-DCD1-1D46-9E21-0F92454731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081" r="8081"/>
          <a:stretch>
            <a:fillRect/>
          </a:stretch>
        </p:blipFill>
        <p:spPr>
          <a:xfrm>
            <a:off x="609600" y="1427163"/>
            <a:ext cx="4495800" cy="2724150"/>
          </a:xfrm>
        </p:spPr>
      </p:pic>
      <p:sp>
        <p:nvSpPr>
          <p:cNvPr id="25603" name="TextBox 5">
            <a:extLst>
              <a:ext uri="{FF2B5EF4-FFF2-40B4-BE49-F238E27FC236}">
                <a16:creationId xmlns:a16="http://schemas.microsoft.com/office/drawing/2014/main" id="{599FCAF8-8801-F24E-94C0-D151167A7D32}"/>
              </a:ext>
            </a:extLst>
          </p:cNvPr>
          <p:cNvSpPr txBox="1">
            <a:spLocks noChangeArrowheads="1"/>
          </p:cNvSpPr>
          <p:nvPr/>
        </p:nvSpPr>
        <p:spPr bwMode="auto">
          <a:xfrm>
            <a:off x="6054725" y="5257800"/>
            <a:ext cx="365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1100"/>
              <a:t>http://www.freeimages.com/photo/silo-1204462</a:t>
            </a:r>
          </a:p>
        </p:txBody>
      </p:sp>
      <p:sp>
        <p:nvSpPr>
          <p:cNvPr id="25604" name="TextBox 6">
            <a:extLst>
              <a:ext uri="{FF2B5EF4-FFF2-40B4-BE49-F238E27FC236}">
                <a16:creationId xmlns:a16="http://schemas.microsoft.com/office/drawing/2014/main" id="{759B0DE7-1361-644A-B1E5-9E82E5264E69}"/>
              </a:ext>
            </a:extLst>
          </p:cNvPr>
          <p:cNvSpPr txBox="1">
            <a:spLocks noChangeArrowheads="1"/>
          </p:cNvSpPr>
          <p:nvPr/>
        </p:nvSpPr>
        <p:spPr bwMode="auto">
          <a:xfrm>
            <a:off x="5105400" y="13716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4800">
                <a:latin typeface="Franklin Gothic Book" panose="020B0503020102020204" pitchFamily="34" charset="0"/>
              </a:rPr>
              <a:t>… not silos</a:t>
            </a:r>
          </a:p>
        </p:txBody>
      </p:sp>
      <p:sp>
        <p:nvSpPr>
          <p:cNvPr id="25605" name="TextBox 9">
            <a:extLst>
              <a:ext uri="{FF2B5EF4-FFF2-40B4-BE49-F238E27FC236}">
                <a16:creationId xmlns:a16="http://schemas.microsoft.com/office/drawing/2014/main" id="{50C11A7C-BDB7-C949-BE1A-8305B761FB96}"/>
              </a:ext>
            </a:extLst>
          </p:cNvPr>
          <p:cNvSpPr txBox="1">
            <a:spLocks noChangeArrowheads="1"/>
          </p:cNvSpPr>
          <p:nvPr/>
        </p:nvSpPr>
        <p:spPr bwMode="auto">
          <a:xfrm>
            <a:off x="533400" y="4343400"/>
            <a:ext cx="4800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1100"/>
              <a:t>http://www.freeimages.com/photo/social-connection-1624773</a:t>
            </a:r>
          </a:p>
        </p:txBody>
      </p:sp>
      <p:pic>
        <p:nvPicPr>
          <p:cNvPr id="25606" name="Picture 10" descr="silo-1204462.jpg">
            <a:extLst>
              <a:ext uri="{FF2B5EF4-FFF2-40B4-BE49-F238E27FC236}">
                <a16:creationId xmlns:a16="http://schemas.microsoft.com/office/drawing/2014/main" id="{1F6D1221-E55A-8A41-A92B-EB22E261BA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60600"/>
            <a:ext cx="197167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A47935B-BA31-534B-8B3F-97022A47EA8A}"/>
              </a:ext>
            </a:extLst>
          </p:cNvPr>
          <p:cNvSpPr txBox="1"/>
          <p:nvPr/>
        </p:nvSpPr>
        <p:spPr>
          <a:xfrm>
            <a:off x="1009650" y="4605338"/>
            <a:ext cx="7315200" cy="1508125"/>
          </a:xfrm>
          <a:prstGeom prst="rect">
            <a:avLst/>
          </a:prstGeom>
          <a:noFill/>
        </p:spPr>
        <p:txBody>
          <a:bodyPr>
            <a:spAutoFit/>
          </a:bodyPr>
          <a:lstStyle/>
          <a:p>
            <a:pPr>
              <a:defRPr/>
            </a:pPr>
            <a:r>
              <a:rPr lang="en-US" sz="4600">
                <a:latin typeface="+mj-lt"/>
                <a:ea typeface="MS PGothic" charset="0"/>
                <a:cs typeface="MS PGothic" charset="0"/>
              </a:rPr>
              <a:t>and sharing accurate information is paramount!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1CE38318-8B83-AB42-8D44-0C4D90C46349}"/>
              </a:ext>
            </a:extLst>
          </p:cNvPr>
          <p:cNvSpPr>
            <a:spLocks noGrp="1" noChangeArrowheads="1"/>
          </p:cNvSpPr>
          <p:nvPr>
            <p:ph type="title"/>
          </p:nvPr>
        </p:nvSpPr>
        <p:spPr>
          <a:xfrm>
            <a:off x="1222375" y="93663"/>
            <a:ext cx="7704138" cy="1752600"/>
          </a:xfrm>
        </p:spPr>
        <p:txBody>
          <a:bodyPr rtlCol="0">
            <a:normAutofit/>
          </a:bodyPr>
          <a:lstStyle/>
          <a:p>
            <a:pPr eaLnBrk="1" fontAlgn="auto" hangingPunct="1">
              <a:spcAft>
                <a:spcPts val="0"/>
              </a:spcAft>
              <a:defRPr/>
            </a:pPr>
            <a:r>
              <a:rPr lang="en-US" altLang="en-US" sz="4400">
                <a:solidFill>
                  <a:schemeClr val="tx1">
                    <a:lumMod val="75000"/>
                    <a:lumOff val="25000"/>
                  </a:schemeClr>
                </a:solidFill>
              </a:rPr>
              <a:t>POSTER CONTENT: </a:t>
            </a:r>
            <a:br>
              <a:rPr lang="en-US" altLang="en-US" sz="4400">
                <a:solidFill>
                  <a:schemeClr val="tx1">
                    <a:lumMod val="75000"/>
                    <a:lumOff val="25000"/>
                  </a:schemeClr>
                </a:solidFill>
              </a:rPr>
            </a:br>
            <a:r>
              <a:rPr lang="en-US" altLang="en-US" sz="4400">
                <a:solidFill>
                  <a:schemeClr val="tx1">
                    <a:lumMod val="75000"/>
                    <a:lumOff val="25000"/>
                  </a:schemeClr>
                </a:solidFill>
              </a:rPr>
              <a:t>KNOW YOUR AUDIENCE</a:t>
            </a:r>
          </a:p>
        </p:txBody>
      </p:sp>
      <p:sp>
        <p:nvSpPr>
          <p:cNvPr id="24579" name="Rectangle 3">
            <a:extLst>
              <a:ext uri="{FF2B5EF4-FFF2-40B4-BE49-F238E27FC236}">
                <a16:creationId xmlns:a16="http://schemas.microsoft.com/office/drawing/2014/main" id="{860D7691-E477-F14E-A742-54068161852C}"/>
              </a:ext>
            </a:extLst>
          </p:cNvPr>
          <p:cNvSpPr>
            <a:spLocks noGrp="1" noChangeArrowheads="1"/>
          </p:cNvSpPr>
          <p:nvPr>
            <p:ph sz="half" idx="1"/>
          </p:nvPr>
        </p:nvSpPr>
        <p:spPr>
          <a:xfrm>
            <a:off x="1122363" y="1814513"/>
            <a:ext cx="2301875" cy="4022725"/>
          </a:xfrm>
          <a:solidFill>
            <a:schemeClr val="bg1">
              <a:lumMod val="85000"/>
            </a:schemeClr>
          </a:solidFill>
        </p:spPr>
        <p:txBody>
          <a:bodyPr rtlCol="0">
            <a:normAutofit fontScale="92500"/>
          </a:bodyPr>
          <a:lstStyle/>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Title</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Author &amp; Affiliations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Introduction</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Background</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Statement of the research problem</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Formula(s) - use figures when possible </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Data/Results and Analysis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b="1" dirty="0"/>
              <a:t>Conclusions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References</a:t>
            </a:r>
          </a:p>
          <a:p>
            <a:pPr marL="420624" indent="-384048" eaLnBrk="1" fontAlgn="auto" hangingPunct="1">
              <a:spcBef>
                <a:spcPts val="600"/>
              </a:spcBef>
              <a:spcAft>
                <a:spcPts val="0"/>
              </a:spcAft>
              <a:buClr>
                <a:schemeClr val="accent1">
                  <a:lumMod val="75000"/>
                </a:schemeClr>
              </a:buClr>
              <a:buFont typeface="Calibri" panose="020F0502020204030204" pitchFamily="34" charset="0"/>
              <a:buChar char=" "/>
              <a:defRPr/>
            </a:pPr>
            <a:r>
              <a:rPr lang="en-US" altLang="en-US" sz="1600" dirty="0"/>
              <a:t>Acknowledgments</a:t>
            </a:r>
          </a:p>
        </p:txBody>
      </p:sp>
      <p:sp>
        <p:nvSpPr>
          <p:cNvPr id="33797" name="Content Placeholder 3">
            <a:extLst>
              <a:ext uri="{FF2B5EF4-FFF2-40B4-BE49-F238E27FC236}">
                <a16:creationId xmlns:a16="http://schemas.microsoft.com/office/drawing/2014/main" id="{8A1C306A-CCDA-6F44-AE81-B173075F8D64}"/>
              </a:ext>
            </a:extLst>
          </p:cNvPr>
          <p:cNvSpPr>
            <a:spLocks noGrp="1"/>
          </p:cNvSpPr>
          <p:nvPr>
            <p:ph sz="half" idx="2"/>
          </p:nvPr>
        </p:nvSpPr>
        <p:spPr>
          <a:xfrm>
            <a:off x="4022725" y="1846263"/>
            <a:ext cx="4343400" cy="4022725"/>
          </a:xfrm>
        </p:spPr>
        <p:txBody>
          <a:bodyPr rtlCol="0">
            <a:normAutofit fontScale="92500"/>
          </a:bodyPr>
          <a:lstStyle/>
          <a:p>
            <a:pPr marL="36576" indent="0" eaLnBrk="1" fontAlgn="auto" hangingPunct="1">
              <a:spcAft>
                <a:spcPts val="0"/>
              </a:spcAft>
              <a:buClr>
                <a:schemeClr val="accent1">
                  <a:lumMod val="75000"/>
                </a:schemeClr>
              </a:buClr>
              <a:buFont typeface="Arial" charset="0"/>
              <a:buNone/>
              <a:defRPr/>
            </a:pPr>
            <a:r>
              <a:rPr lang="en-US" sz="2800" dirty="0">
                <a:latin typeface="Calibri" charset="0"/>
              </a:rPr>
              <a:t>Focus on</a:t>
            </a:r>
          </a:p>
          <a:p>
            <a:pPr marL="36576" indent="0" eaLnBrk="1" fontAlgn="auto" hangingPunct="1">
              <a:spcAft>
                <a:spcPts val="0"/>
              </a:spcAft>
              <a:buClr>
                <a:schemeClr val="accent1">
                  <a:lumMod val="75000"/>
                </a:schemeClr>
              </a:buClr>
              <a:buFont typeface="Arial" charset="0"/>
              <a:buNone/>
              <a:defRPr/>
            </a:pPr>
            <a:r>
              <a:rPr lang="en-US" sz="2800" dirty="0">
                <a:latin typeface="Calibri" charset="0"/>
              </a:rPr>
              <a:t>making the poster</a:t>
            </a:r>
          </a:p>
          <a:p>
            <a:pPr marL="36576" indent="0" eaLnBrk="1" fontAlgn="auto" hangingPunct="1">
              <a:spcAft>
                <a:spcPts val="0"/>
              </a:spcAft>
              <a:buClr>
                <a:schemeClr val="accent1">
                  <a:lumMod val="75000"/>
                </a:schemeClr>
              </a:buClr>
              <a:buFont typeface="Arial" charset="0"/>
              <a:buNone/>
              <a:defRPr/>
            </a:pPr>
            <a:r>
              <a:rPr lang="en-US" sz="2800" dirty="0">
                <a:latin typeface="Calibri" charset="0"/>
              </a:rPr>
              <a:t>presentation</a:t>
            </a:r>
          </a:p>
          <a:p>
            <a:pPr marL="36576" indent="0" eaLnBrk="1" fontAlgn="auto" hangingPunct="1">
              <a:spcAft>
                <a:spcPts val="0"/>
              </a:spcAft>
              <a:buClr>
                <a:schemeClr val="accent1">
                  <a:lumMod val="75000"/>
                </a:schemeClr>
              </a:buClr>
              <a:buFont typeface="Arial" charset="0"/>
              <a:buNone/>
              <a:defRPr/>
            </a:pPr>
            <a:r>
              <a:rPr lang="en-US" sz="2800" dirty="0">
                <a:latin typeface="Calibri" charset="0"/>
              </a:rPr>
              <a:t>understandable</a:t>
            </a:r>
          </a:p>
          <a:p>
            <a:pPr marL="36576" indent="0" eaLnBrk="1" fontAlgn="auto" hangingPunct="1">
              <a:spcAft>
                <a:spcPts val="0"/>
              </a:spcAft>
              <a:buClr>
                <a:schemeClr val="accent1">
                  <a:lumMod val="75000"/>
                </a:schemeClr>
              </a:buClr>
              <a:buFont typeface="Arial" charset="0"/>
              <a:buNone/>
              <a:defRPr/>
            </a:pPr>
            <a:r>
              <a:rPr lang="en-US" sz="2800" dirty="0">
                <a:latin typeface="Calibri" charset="0"/>
              </a:rPr>
              <a:t>for everyone!</a:t>
            </a:r>
          </a:p>
          <a:p>
            <a:pPr marL="420624" indent="-384048" eaLnBrk="1" fontAlgn="auto" hangingPunct="1">
              <a:spcAft>
                <a:spcPts val="0"/>
              </a:spcAft>
              <a:buClr>
                <a:schemeClr val="accent1">
                  <a:lumMod val="75000"/>
                </a:schemeClr>
              </a:buClr>
              <a:buFont typeface="Wingdings 2"/>
              <a:buChar char=""/>
              <a:defRPr/>
            </a:pPr>
            <a:endParaRPr lang="en-US" sz="2800" dirty="0">
              <a:latin typeface="Calibri" charset="0"/>
            </a:endParaRPr>
          </a:p>
        </p:txBody>
      </p:sp>
      <p:sp>
        <p:nvSpPr>
          <p:cNvPr id="8" name="Rectangle 7">
            <a:extLst>
              <a:ext uri="{FF2B5EF4-FFF2-40B4-BE49-F238E27FC236}">
                <a16:creationId xmlns:a16="http://schemas.microsoft.com/office/drawing/2014/main" id="{91BD043C-2BF6-6146-9404-9473B40C17D2}"/>
              </a:ext>
            </a:extLst>
          </p:cNvPr>
          <p:cNvSpPr/>
          <p:nvPr/>
        </p:nvSpPr>
        <p:spPr>
          <a:xfrm>
            <a:off x="685800" y="5967413"/>
            <a:ext cx="9107488" cy="646112"/>
          </a:xfrm>
          <a:prstGeom prst="rect">
            <a:avLst/>
          </a:prstGeom>
        </p:spPr>
        <p:txBody>
          <a:bodyPr>
            <a:spAutoFit/>
          </a:bodyPr>
          <a:lstStyle/>
          <a:p>
            <a:pPr algn="ctr">
              <a:defRPr/>
            </a:pPr>
            <a:r>
              <a:rPr lang="en-US" sz="1800" b="1">
                <a:latin typeface="+mj-lt"/>
              </a:rPr>
              <a:t>Poster Requirements &amp; Templates</a:t>
            </a:r>
          </a:p>
          <a:p>
            <a:pPr algn="ctr">
              <a:defRPr/>
            </a:pPr>
            <a:r>
              <a:rPr lang="en-US" sz="1800" b="1">
                <a:latin typeface="+mj-lt"/>
              </a:rPr>
              <a:t>	http://surf.umbc.edu/presenters/poster-template/</a:t>
            </a:r>
          </a:p>
        </p:txBody>
      </p:sp>
      <p:sp>
        <p:nvSpPr>
          <p:cNvPr id="9" name="Double Brace 8">
            <a:extLst>
              <a:ext uri="{FF2B5EF4-FFF2-40B4-BE49-F238E27FC236}">
                <a16:creationId xmlns:a16="http://schemas.microsoft.com/office/drawing/2014/main" id="{1C56CC90-0AA9-E547-96FF-B82E706B64D3}"/>
              </a:ext>
            </a:extLst>
          </p:cNvPr>
          <p:cNvSpPr/>
          <p:nvPr/>
        </p:nvSpPr>
        <p:spPr>
          <a:xfrm>
            <a:off x="685800" y="2568575"/>
            <a:ext cx="3200400" cy="251460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5062" name="Picture 6">
            <a:extLst>
              <a:ext uri="{FF2B5EF4-FFF2-40B4-BE49-F238E27FC236}">
                <a16:creationId xmlns:a16="http://schemas.microsoft.com/office/drawing/2014/main" id="{A00C82F7-93B5-4347-8429-89553420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846263"/>
            <a:ext cx="162401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8E12869-90DE-814D-88F5-581C3CB64743}"/>
              </a:ext>
            </a:extLst>
          </p:cNvPr>
          <p:cNvSpPr>
            <a:spLocks noGrp="1" noChangeArrowheads="1"/>
          </p:cNvSpPr>
          <p:nvPr>
            <p:ph type="title"/>
          </p:nvPr>
        </p:nvSpPr>
        <p:spPr>
          <a:xfrm>
            <a:off x="1752600" y="76200"/>
            <a:ext cx="7010400" cy="1770063"/>
          </a:xfrm>
        </p:spPr>
        <p:txBody>
          <a:bodyPr rtlCol="0">
            <a:normAutofit/>
          </a:bodyPr>
          <a:lstStyle/>
          <a:p>
            <a:pPr eaLnBrk="1" fontAlgn="auto" hangingPunct="1">
              <a:spcAft>
                <a:spcPts val="0"/>
              </a:spcAft>
              <a:defRPr/>
            </a:pPr>
            <a:r>
              <a:rPr lang="en-US" altLang="en-US" sz="4400" dirty="0">
                <a:solidFill>
                  <a:schemeClr val="tx1">
                    <a:lumMod val="75000"/>
                    <a:lumOff val="25000"/>
                  </a:schemeClr>
                </a:solidFill>
              </a:rPr>
              <a:t>POSTER CONTENT:</a:t>
            </a:r>
            <a:br>
              <a:rPr lang="en-US" altLang="en-US" sz="4400" dirty="0">
                <a:solidFill>
                  <a:schemeClr val="tx1">
                    <a:lumMod val="75000"/>
                    <a:lumOff val="25000"/>
                  </a:schemeClr>
                </a:solidFill>
              </a:rPr>
            </a:br>
            <a:r>
              <a:rPr lang="en-US" altLang="en-US" sz="2800" dirty="0">
                <a:solidFill>
                  <a:schemeClr val="tx1">
                    <a:lumMod val="75000"/>
                    <a:lumOff val="25000"/>
                  </a:schemeClr>
                </a:solidFill>
              </a:rPr>
              <a:t>IMAGES vs TEXT</a:t>
            </a:r>
          </a:p>
        </p:txBody>
      </p:sp>
      <p:sp>
        <p:nvSpPr>
          <p:cNvPr id="24579" name="Rectangle 3">
            <a:extLst>
              <a:ext uri="{FF2B5EF4-FFF2-40B4-BE49-F238E27FC236}">
                <a16:creationId xmlns:a16="http://schemas.microsoft.com/office/drawing/2014/main" id="{BD59A8B3-0108-214A-A4D8-2FF822E9108C}"/>
              </a:ext>
            </a:extLst>
          </p:cNvPr>
          <p:cNvSpPr>
            <a:spLocks noGrp="1" noChangeArrowheads="1"/>
          </p:cNvSpPr>
          <p:nvPr>
            <p:ph sz="half" idx="1"/>
          </p:nvPr>
        </p:nvSpPr>
        <p:spPr>
          <a:xfrm>
            <a:off x="822325" y="1846263"/>
            <a:ext cx="2301875" cy="4022725"/>
          </a:xfrm>
          <a:solidFill>
            <a:schemeClr val="bg1">
              <a:lumMod val="85000"/>
            </a:schemeClr>
          </a:solidFill>
        </p:spPr>
        <p:txBody>
          <a:bodyPr rtlCol="0">
            <a:normAutofit/>
          </a:bodyPr>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Formula(s) -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Acknowledgments</a:t>
            </a:r>
          </a:p>
        </p:txBody>
      </p:sp>
      <p:sp>
        <p:nvSpPr>
          <p:cNvPr id="34821" name="Content Placeholder 1">
            <a:extLst>
              <a:ext uri="{FF2B5EF4-FFF2-40B4-BE49-F238E27FC236}">
                <a16:creationId xmlns:a16="http://schemas.microsoft.com/office/drawing/2014/main" id="{86F7C4A2-6768-7E43-8F7B-82E5C4F44EFD}"/>
              </a:ext>
            </a:extLst>
          </p:cNvPr>
          <p:cNvSpPr>
            <a:spLocks noGrp="1"/>
          </p:cNvSpPr>
          <p:nvPr>
            <p:ph sz="half" idx="2"/>
          </p:nvPr>
        </p:nvSpPr>
        <p:spPr>
          <a:xfrm>
            <a:off x="3776663" y="1447799"/>
            <a:ext cx="5027612" cy="3224213"/>
          </a:xfrm>
        </p:spPr>
        <p:txBody>
          <a:bodyPr rtlCol="0">
            <a:normAutofit/>
          </a:bodyPr>
          <a:lstStyle/>
          <a:p>
            <a:pPr marL="36576" indent="0" algn="ctr" eaLnBrk="1" fontAlgn="auto" hangingPunct="1">
              <a:spcAft>
                <a:spcPts val="0"/>
              </a:spcAft>
              <a:buClr>
                <a:schemeClr val="accent1">
                  <a:lumMod val="75000"/>
                </a:schemeClr>
              </a:buClr>
              <a:buNone/>
              <a:defRPr/>
            </a:pPr>
            <a:r>
              <a:rPr lang="en-US" sz="2200" b="1" dirty="0">
                <a:latin typeface="Calibri" charset="0"/>
              </a:rPr>
              <a:t>A poster is not a research paper</a:t>
            </a:r>
          </a:p>
          <a:p>
            <a:pPr marL="36576" indent="0" eaLnBrk="1" fontAlgn="auto" hangingPunct="1">
              <a:spcAft>
                <a:spcPts val="0"/>
              </a:spcAft>
              <a:buClr>
                <a:schemeClr val="accent1">
                  <a:lumMod val="75000"/>
                </a:schemeClr>
              </a:buClr>
              <a:buNone/>
              <a:defRPr/>
            </a:pPr>
            <a:endParaRPr lang="en-US" sz="2200" dirty="0">
              <a:latin typeface="Calibri" charset="0"/>
            </a:endParaRPr>
          </a:p>
          <a:p>
            <a:pPr marL="379476" indent="-342900" eaLnBrk="1" fontAlgn="auto" hangingPunct="1">
              <a:spcAft>
                <a:spcPts val="0"/>
              </a:spcAft>
              <a:buClr>
                <a:schemeClr val="accent1">
                  <a:lumMod val="75000"/>
                </a:schemeClr>
              </a:buClr>
              <a:buFont typeface="Arial"/>
              <a:buChar char="•"/>
              <a:defRPr/>
            </a:pPr>
            <a:r>
              <a:rPr lang="en-US" sz="2200" dirty="0">
                <a:latin typeface="Calibri" charset="0"/>
              </a:rPr>
              <a:t>Minimize Text</a:t>
            </a:r>
          </a:p>
          <a:p>
            <a:pPr marL="379476" indent="-342900" eaLnBrk="1" fontAlgn="auto" hangingPunct="1">
              <a:spcAft>
                <a:spcPts val="0"/>
              </a:spcAft>
              <a:buClr>
                <a:schemeClr val="accent1">
                  <a:lumMod val="75000"/>
                </a:schemeClr>
              </a:buClr>
              <a:buFont typeface="Arial"/>
              <a:buChar char="•"/>
              <a:defRPr/>
            </a:pPr>
            <a:r>
              <a:rPr lang="en-US" sz="2200" dirty="0">
                <a:latin typeface="Calibri" charset="0"/>
              </a:rPr>
              <a:t>Maximize Illustrations and Cartoons</a:t>
            </a:r>
            <a:br>
              <a:rPr lang="en-US" sz="2200" dirty="0">
                <a:latin typeface="Calibri" charset="0"/>
              </a:rPr>
            </a:br>
            <a:br>
              <a:rPr lang="en-US" sz="2200" dirty="0">
                <a:latin typeface="Calibri" charset="0"/>
              </a:rPr>
            </a:br>
            <a:endParaRPr lang="en-US" sz="2200" dirty="0">
              <a:latin typeface="Calibri" charset="0"/>
            </a:endParaRPr>
          </a:p>
          <a:p>
            <a:pPr marL="420624" indent="-384048" eaLnBrk="1" fontAlgn="auto" hangingPunct="1">
              <a:spcAft>
                <a:spcPts val="0"/>
              </a:spcAft>
              <a:buClr>
                <a:schemeClr val="accent1">
                  <a:lumMod val="75000"/>
                </a:schemeClr>
              </a:buClr>
              <a:buFont typeface="Wingdings 2"/>
              <a:buChar char=""/>
              <a:defRPr/>
            </a:pPr>
            <a:endParaRPr lang="en-US" dirty="0">
              <a:latin typeface="Calibri" charset="0"/>
            </a:endParaRPr>
          </a:p>
        </p:txBody>
      </p:sp>
      <p:sp>
        <p:nvSpPr>
          <p:cNvPr id="8" name="Rectangle 7">
            <a:extLst>
              <a:ext uri="{FF2B5EF4-FFF2-40B4-BE49-F238E27FC236}">
                <a16:creationId xmlns:a16="http://schemas.microsoft.com/office/drawing/2014/main" id="{D6055AAA-7A7B-E14B-9F5C-D36D03FAF346}"/>
              </a:ext>
            </a:extLst>
          </p:cNvPr>
          <p:cNvSpPr/>
          <p:nvPr/>
        </p:nvSpPr>
        <p:spPr>
          <a:xfrm>
            <a:off x="1392238" y="5999163"/>
            <a:ext cx="9107487" cy="646112"/>
          </a:xfrm>
          <a:prstGeom prst="rect">
            <a:avLst/>
          </a:prstGeom>
        </p:spPr>
        <p:txBody>
          <a:bodyPr>
            <a:spAutoFit/>
          </a:bodyPr>
          <a:lstStyle/>
          <a:p>
            <a:pPr algn="ctr">
              <a:defRPr/>
            </a:pPr>
            <a:r>
              <a:rPr lang="en-US" sz="1800" b="1">
                <a:latin typeface="+mj-lt"/>
              </a:rPr>
              <a:t>Poster Requirements &amp; Templates	</a:t>
            </a:r>
          </a:p>
          <a:p>
            <a:pPr algn="ctr">
              <a:defRPr/>
            </a:pPr>
            <a:r>
              <a:rPr lang="en-US" sz="1800" b="1">
                <a:latin typeface="+mj-lt"/>
              </a:rPr>
              <a:t>http://surf.umbc.edu/presenters/poster-template/</a:t>
            </a:r>
          </a:p>
        </p:txBody>
      </p:sp>
      <p:sp>
        <p:nvSpPr>
          <p:cNvPr id="9" name="Double Brace 8">
            <a:extLst>
              <a:ext uri="{FF2B5EF4-FFF2-40B4-BE49-F238E27FC236}">
                <a16:creationId xmlns:a16="http://schemas.microsoft.com/office/drawing/2014/main" id="{29DCCA1C-50E2-5440-9E77-E200295BC31A}"/>
              </a:ext>
            </a:extLst>
          </p:cNvPr>
          <p:cNvSpPr/>
          <p:nvPr/>
        </p:nvSpPr>
        <p:spPr>
          <a:xfrm>
            <a:off x="381000" y="2590800"/>
            <a:ext cx="3200400" cy="251460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6086" name="Picture 6">
            <a:extLst>
              <a:ext uri="{FF2B5EF4-FFF2-40B4-BE49-F238E27FC236}">
                <a16:creationId xmlns:a16="http://schemas.microsoft.com/office/drawing/2014/main" id="{9A383503-DEE4-4845-ACEB-857B62772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3816350"/>
            <a:ext cx="20161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descr="http://guptavikas.files.wordpress.com/2009/12/picture_1000_words.jpg?w=300&amp;h=300">
            <a:extLst>
              <a:ext uri="{FF2B5EF4-FFF2-40B4-BE49-F238E27FC236}">
                <a16:creationId xmlns:a16="http://schemas.microsoft.com/office/drawing/2014/main" id="{294EF06D-E735-854C-9820-D9555F14B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900" y="3751263"/>
            <a:ext cx="20462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417263B4-D67F-E44D-998E-3EBF2907C12B}"/>
              </a:ext>
            </a:extLst>
          </p:cNvPr>
          <p:cNvSpPr>
            <a:spLocks noGrp="1" noChangeArrowheads="1"/>
          </p:cNvSpPr>
          <p:nvPr>
            <p:ph type="title"/>
          </p:nvPr>
        </p:nvSpPr>
        <p:spPr>
          <a:xfrm>
            <a:off x="1219200" y="-45244"/>
            <a:ext cx="7704138" cy="1855788"/>
          </a:xfrm>
        </p:spPr>
        <p:txBody>
          <a:bodyPr rtlCol="0">
            <a:normAutofit/>
          </a:bodyPr>
          <a:lstStyle/>
          <a:p>
            <a:pPr eaLnBrk="1" fontAlgn="auto" hangingPunct="1">
              <a:spcAft>
                <a:spcPts val="0"/>
              </a:spcAft>
              <a:defRPr/>
            </a:pPr>
            <a:r>
              <a:rPr lang="en-US" altLang="en-US" sz="4400" dirty="0">
                <a:solidFill>
                  <a:schemeClr val="tx1">
                    <a:lumMod val="75000"/>
                    <a:lumOff val="25000"/>
                  </a:schemeClr>
                </a:solidFill>
              </a:rPr>
              <a:t>POSTER CONTENT: </a:t>
            </a:r>
            <a:br>
              <a:rPr lang="en-US" altLang="en-US" sz="4400" dirty="0">
                <a:solidFill>
                  <a:schemeClr val="tx1">
                    <a:lumMod val="75000"/>
                    <a:lumOff val="25000"/>
                  </a:schemeClr>
                </a:solidFill>
              </a:rPr>
            </a:br>
            <a:r>
              <a:rPr lang="en-US" altLang="en-US" sz="3600" dirty="0">
                <a:solidFill>
                  <a:schemeClr val="tx1">
                    <a:lumMod val="75000"/>
                    <a:lumOff val="25000"/>
                  </a:schemeClr>
                </a:solidFill>
              </a:rPr>
              <a:t>WHAT IS THE TAKE HOME MESSAGE?</a:t>
            </a:r>
          </a:p>
        </p:txBody>
      </p:sp>
      <p:sp>
        <p:nvSpPr>
          <p:cNvPr id="24579" name="Rectangle 3">
            <a:extLst>
              <a:ext uri="{FF2B5EF4-FFF2-40B4-BE49-F238E27FC236}">
                <a16:creationId xmlns:a16="http://schemas.microsoft.com/office/drawing/2014/main" id="{A6A00FAE-2E9C-2347-AC52-EEA7335BD0BE}"/>
              </a:ext>
            </a:extLst>
          </p:cNvPr>
          <p:cNvSpPr>
            <a:spLocks noGrp="1" noChangeArrowheads="1"/>
          </p:cNvSpPr>
          <p:nvPr>
            <p:ph sz="half" idx="1"/>
          </p:nvPr>
        </p:nvSpPr>
        <p:spPr>
          <a:xfrm>
            <a:off x="1135063" y="1797050"/>
            <a:ext cx="2301875" cy="4022725"/>
          </a:xfrm>
          <a:solidFill>
            <a:schemeClr val="bg1">
              <a:lumMod val="85000"/>
            </a:schemeClr>
          </a:solidFill>
        </p:spPr>
        <p:txBody>
          <a:bodyPr rtlCol="0">
            <a:normAutofit/>
          </a:bodyPr>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Formula(s) -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Acknowledgments</a:t>
            </a:r>
          </a:p>
        </p:txBody>
      </p:sp>
      <p:sp>
        <p:nvSpPr>
          <p:cNvPr id="35845" name="Content Placeholder 2">
            <a:extLst>
              <a:ext uri="{FF2B5EF4-FFF2-40B4-BE49-F238E27FC236}">
                <a16:creationId xmlns:a16="http://schemas.microsoft.com/office/drawing/2014/main" id="{0B616897-D41A-F040-829A-D8B783D987CF}"/>
              </a:ext>
            </a:extLst>
          </p:cNvPr>
          <p:cNvSpPr>
            <a:spLocks noGrp="1"/>
          </p:cNvSpPr>
          <p:nvPr>
            <p:ph sz="half" idx="2"/>
          </p:nvPr>
        </p:nvSpPr>
        <p:spPr>
          <a:xfrm>
            <a:off x="4038600" y="1905000"/>
            <a:ext cx="3702050" cy="3908425"/>
          </a:xfrm>
        </p:spPr>
        <p:txBody>
          <a:bodyPr rtlCol="0">
            <a:normAutofit/>
          </a:bodyPr>
          <a:lstStyle/>
          <a:p>
            <a:pPr eaLnBrk="1" fontAlgn="auto" hangingPunct="1">
              <a:spcAft>
                <a:spcPts val="0"/>
              </a:spcAft>
              <a:buClr>
                <a:schemeClr val="accent1">
                  <a:lumMod val="75000"/>
                </a:schemeClr>
              </a:buClr>
              <a:buFont typeface="Arial"/>
              <a:buChar char="•"/>
              <a:defRPr/>
            </a:pPr>
            <a:r>
              <a:rPr lang="en-US" altLang="ja-JP" sz="2400" dirty="0">
                <a:latin typeface="Lucida Grande" charset="0"/>
                <a:ea typeface="MS PGothic" charset="0"/>
                <a:cs typeface="MS PGothic" charset="0"/>
              </a:rPr>
              <a:t>Focus on the main objectives you would like a visitor to “take away” about your research.</a:t>
            </a:r>
            <a:endParaRPr lang="en-US" sz="2400" dirty="0">
              <a:latin typeface="Lucida Grande" charset="0"/>
            </a:endParaRPr>
          </a:p>
          <a:p>
            <a:pPr marL="0" indent="0" eaLnBrk="1" fontAlgn="auto" hangingPunct="1">
              <a:spcAft>
                <a:spcPts val="0"/>
              </a:spcAft>
              <a:buClr>
                <a:schemeClr val="accent1">
                  <a:lumMod val="75000"/>
                </a:schemeClr>
              </a:buClr>
              <a:buFont typeface="Calibri" charset="0"/>
              <a:buNone/>
              <a:defRPr/>
            </a:pPr>
            <a:endParaRPr lang="en-US" sz="2400" dirty="0">
              <a:latin typeface="Calibri" charset="0"/>
            </a:endParaRPr>
          </a:p>
        </p:txBody>
      </p:sp>
      <p:sp>
        <p:nvSpPr>
          <p:cNvPr id="8" name="Rectangle 7">
            <a:extLst>
              <a:ext uri="{FF2B5EF4-FFF2-40B4-BE49-F238E27FC236}">
                <a16:creationId xmlns:a16="http://schemas.microsoft.com/office/drawing/2014/main" id="{A7E7933B-6A29-814B-8D3D-1237AC742CD9}"/>
              </a:ext>
            </a:extLst>
          </p:cNvPr>
          <p:cNvSpPr/>
          <p:nvPr/>
        </p:nvSpPr>
        <p:spPr>
          <a:xfrm>
            <a:off x="517525" y="6002338"/>
            <a:ext cx="9107488" cy="646112"/>
          </a:xfrm>
          <a:prstGeom prst="rect">
            <a:avLst/>
          </a:prstGeom>
        </p:spPr>
        <p:txBody>
          <a:bodyPr>
            <a:spAutoFit/>
          </a:bodyPr>
          <a:lstStyle/>
          <a:p>
            <a:pPr algn="ctr">
              <a:defRPr/>
            </a:pPr>
            <a:r>
              <a:rPr lang="en-US" sz="1800" b="1">
                <a:latin typeface="+mj-lt"/>
              </a:rPr>
              <a:t>Poster Requirements &amp; Templates	</a:t>
            </a:r>
          </a:p>
          <a:p>
            <a:pPr algn="ctr">
              <a:defRPr/>
            </a:pPr>
            <a:r>
              <a:rPr lang="en-US" sz="1800" b="1">
                <a:latin typeface="+mj-lt"/>
              </a:rPr>
              <a:t>http://surf.umbc.edu/presenters/poster-template/</a:t>
            </a:r>
          </a:p>
        </p:txBody>
      </p:sp>
      <p:sp>
        <p:nvSpPr>
          <p:cNvPr id="9" name="Double Brace 8">
            <a:extLst>
              <a:ext uri="{FF2B5EF4-FFF2-40B4-BE49-F238E27FC236}">
                <a16:creationId xmlns:a16="http://schemas.microsoft.com/office/drawing/2014/main" id="{8B0F8D98-91F3-9948-BA82-28FA13705448}"/>
              </a:ext>
            </a:extLst>
          </p:cNvPr>
          <p:cNvSpPr/>
          <p:nvPr/>
        </p:nvSpPr>
        <p:spPr>
          <a:xfrm>
            <a:off x="685800" y="2557463"/>
            <a:ext cx="3200400" cy="251460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7110" name="Picture 11">
            <a:extLst>
              <a:ext uri="{FF2B5EF4-FFF2-40B4-BE49-F238E27FC236}">
                <a16:creationId xmlns:a16="http://schemas.microsoft.com/office/drawing/2014/main" id="{554CB669-02B5-FD48-BFD4-3CF6C1383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48600" y="1953373"/>
            <a:ext cx="1143482"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65598F8-B2FC-D44C-8AAB-CC706292CD67}"/>
              </a:ext>
            </a:extLst>
          </p:cNvPr>
          <p:cNvSpPr>
            <a:spLocks noGrp="1" noChangeArrowheads="1"/>
          </p:cNvSpPr>
          <p:nvPr>
            <p:ph type="title"/>
          </p:nvPr>
        </p:nvSpPr>
        <p:spPr>
          <a:xfrm>
            <a:off x="1143000" y="115888"/>
            <a:ext cx="7704138" cy="1752600"/>
          </a:xfrm>
        </p:spPr>
        <p:txBody>
          <a:bodyPr rtlCol="0">
            <a:normAutofit/>
          </a:bodyPr>
          <a:lstStyle/>
          <a:p>
            <a:pPr eaLnBrk="1" fontAlgn="auto" hangingPunct="1">
              <a:spcAft>
                <a:spcPts val="0"/>
              </a:spcAft>
              <a:defRPr/>
            </a:pPr>
            <a:r>
              <a:rPr lang="en-US" altLang="en-US" sz="4400" dirty="0">
                <a:solidFill>
                  <a:schemeClr val="tx1">
                    <a:lumMod val="75000"/>
                    <a:lumOff val="25000"/>
                  </a:schemeClr>
                </a:solidFill>
              </a:rPr>
              <a:t>POSTER CONTENT: </a:t>
            </a:r>
            <a:br>
              <a:rPr lang="en-US" altLang="en-US" sz="4400" dirty="0">
                <a:solidFill>
                  <a:schemeClr val="tx1">
                    <a:lumMod val="75000"/>
                    <a:lumOff val="25000"/>
                  </a:schemeClr>
                </a:solidFill>
              </a:rPr>
            </a:br>
            <a:r>
              <a:rPr lang="en-US" altLang="en-US" sz="4400" dirty="0">
                <a:solidFill>
                  <a:schemeClr val="tx1">
                    <a:lumMod val="75000"/>
                    <a:lumOff val="25000"/>
                  </a:schemeClr>
                </a:solidFill>
              </a:rPr>
              <a:t>BE CONCISE</a:t>
            </a:r>
          </a:p>
        </p:txBody>
      </p:sp>
      <p:sp>
        <p:nvSpPr>
          <p:cNvPr id="24579" name="Rectangle 3">
            <a:extLst>
              <a:ext uri="{FF2B5EF4-FFF2-40B4-BE49-F238E27FC236}">
                <a16:creationId xmlns:a16="http://schemas.microsoft.com/office/drawing/2014/main" id="{62EE8ED2-F3AC-8E41-AEA8-96D2D7B2EB73}"/>
              </a:ext>
            </a:extLst>
          </p:cNvPr>
          <p:cNvSpPr>
            <a:spLocks noGrp="1" noChangeArrowheads="1"/>
          </p:cNvSpPr>
          <p:nvPr>
            <p:ph sz="half" idx="1"/>
          </p:nvPr>
        </p:nvSpPr>
        <p:spPr>
          <a:xfrm>
            <a:off x="822325" y="1846263"/>
            <a:ext cx="2301875" cy="4022725"/>
          </a:xfrm>
          <a:solidFill>
            <a:schemeClr val="bg1">
              <a:lumMod val="85000"/>
            </a:schemeClr>
          </a:solidFill>
        </p:spPr>
        <p:txBody>
          <a:bodyPr rtlCol="0">
            <a:normAutofit/>
          </a:bodyPr>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Formula(s) -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Acknowledgments</a:t>
            </a:r>
          </a:p>
        </p:txBody>
      </p:sp>
      <p:sp>
        <p:nvSpPr>
          <p:cNvPr id="36869" name="Content Placeholder 2">
            <a:extLst>
              <a:ext uri="{FF2B5EF4-FFF2-40B4-BE49-F238E27FC236}">
                <a16:creationId xmlns:a16="http://schemas.microsoft.com/office/drawing/2014/main" id="{CC30B27F-28BC-034F-B4FC-9E1B9D0550F2}"/>
              </a:ext>
            </a:extLst>
          </p:cNvPr>
          <p:cNvSpPr>
            <a:spLocks noGrp="1"/>
          </p:cNvSpPr>
          <p:nvPr>
            <p:ph sz="half" idx="2"/>
          </p:nvPr>
        </p:nvSpPr>
        <p:spPr>
          <a:xfrm>
            <a:off x="3733800" y="1733550"/>
            <a:ext cx="5113338" cy="4022725"/>
          </a:xfrm>
        </p:spPr>
        <p:txBody>
          <a:bodyPr rtlCol="0">
            <a:normAutofit/>
          </a:bodyPr>
          <a:lstStyle/>
          <a:p>
            <a:pPr marL="36576" indent="0" eaLnBrk="1" fontAlgn="auto" hangingPunct="1">
              <a:spcAft>
                <a:spcPts val="0"/>
              </a:spcAft>
              <a:buClr>
                <a:schemeClr val="accent1">
                  <a:lumMod val="75000"/>
                </a:schemeClr>
              </a:buClr>
              <a:buNone/>
              <a:defRPr/>
            </a:pPr>
            <a:r>
              <a:rPr lang="en-US" sz="2800" b="1" dirty="0">
                <a:latin typeface="Calibri" charset="0"/>
              </a:rPr>
              <a:t>Edit, Edit, Edit to get to the core messages of the poster</a:t>
            </a:r>
          </a:p>
          <a:p>
            <a:pPr marL="493776" indent="-457200" eaLnBrk="1" fontAlgn="auto" hangingPunct="1">
              <a:spcAft>
                <a:spcPts val="0"/>
              </a:spcAft>
              <a:buClr>
                <a:schemeClr val="accent1">
                  <a:lumMod val="75000"/>
                </a:schemeClr>
              </a:buClr>
              <a:buFont typeface="Arial"/>
              <a:buChar char="•"/>
              <a:defRPr/>
            </a:pPr>
            <a:endParaRPr lang="en-US" sz="2800" dirty="0">
              <a:latin typeface="Calibri" charset="0"/>
            </a:endParaRPr>
          </a:p>
          <a:p>
            <a:pPr marL="493776" indent="-457200" eaLnBrk="1" fontAlgn="auto" hangingPunct="1">
              <a:spcAft>
                <a:spcPts val="0"/>
              </a:spcAft>
              <a:buClr>
                <a:schemeClr val="accent1">
                  <a:lumMod val="75000"/>
                </a:schemeClr>
              </a:buClr>
              <a:buFont typeface="Arial"/>
              <a:buChar char="•"/>
              <a:defRPr/>
            </a:pPr>
            <a:r>
              <a:rPr lang="en-US" sz="2800" dirty="0">
                <a:latin typeface="Calibri" charset="0"/>
              </a:rPr>
              <a:t>Avoid long blocks of text </a:t>
            </a:r>
          </a:p>
          <a:p>
            <a:pPr marL="493776" indent="-457200" eaLnBrk="1" fontAlgn="auto" hangingPunct="1">
              <a:spcAft>
                <a:spcPts val="0"/>
              </a:spcAft>
              <a:buClr>
                <a:schemeClr val="accent1">
                  <a:lumMod val="75000"/>
                </a:schemeClr>
              </a:buClr>
              <a:buFont typeface="Arial"/>
              <a:buChar char="•"/>
              <a:defRPr/>
            </a:pPr>
            <a:r>
              <a:rPr lang="en-US" sz="2800" dirty="0">
                <a:latin typeface="Calibri" charset="0"/>
              </a:rPr>
              <a:t>Use small chunks of information</a:t>
            </a:r>
            <a:br>
              <a:rPr lang="en-US" sz="2800" dirty="0">
                <a:latin typeface="Calibri" charset="0"/>
              </a:rPr>
            </a:br>
            <a:br>
              <a:rPr lang="en-US" sz="2800" dirty="0">
                <a:latin typeface="Calibri" charset="0"/>
              </a:rPr>
            </a:br>
            <a:endParaRPr lang="en-US" sz="2800" dirty="0">
              <a:latin typeface="Calibri" charset="0"/>
            </a:endParaRPr>
          </a:p>
        </p:txBody>
      </p:sp>
      <p:sp>
        <p:nvSpPr>
          <p:cNvPr id="8" name="Rectangle 7">
            <a:extLst>
              <a:ext uri="{FF2B5EF4-FFF2-40B4-BE49-F238E27FC236}">
                <a16:creationId xmlns:a16="http://schemas.microsoft.com/office/drawing/2014/main" id="{5D1A8D5E-2483-9D4F-9681-1F3521AD2635}"/>
              </a:ext>
            </a:extLst>
          </p:cNvPr>
          <p:cNvSpPr/>
          <p:nvPr/>
        </p:nvSpPr>
        <p:spPr>
          <a:xfrm>
            <a:off x="382588" y="5976938"/>
            <a:ext cx="9107487" cy="646112"/>
          </a:xfrm>
          <a:prstGeom prst="rect">
            <a:avLst/>
          </a:prstGeom>
        </p:spPr>
        <p:txBody>
          <a:bodyPr>
            <a:spAutoFit/>
          </a:bodyPr>
          <a:lstStyle/>
          <a:p>
            <a:pPr algn="ctr">
              <a:defRPr/>
            </a:pPr>
            <a:r>
              <a:rPr lang="en-US" sz="1800" b="1">
                <a:latin typeface="+mj-lt"/>
              </a:rPr>
              <a:t>Poster Requirements &amp; Templates</a:t>
            </a:r>
          </a:p>
          <a:p>
            <a:pPr algn="ctr">
              <a:defRPr/>
            </a:pPr>
            <a:r>
              <a:rPr lang="en-US" sz="1800" b="1">
                <a:latin typeface="+mj-lt"/>
              </a:rPr>
              <a:t>	http://surf.umbc.edu/presenters/poster-template/</a:t>
            </a:r>
          </a:p>
        </p:txBody>
      </p:sp>
      <p:sp>
        <p:nvSpPr>
          <p:cNvPr id="9" name="Double Brace 8">
            <a:extLst>
              <a:ext uri="{FF2B5EF4-FFF2-40B4-BE49-F238E27FC236}">
                <a16:creationId xmlns:a16="http://schemas.microsoft.com/office/drawing/2014/main" id="{F9A993CA-35B3-F246-9DD6-C05B96A438E0}"/>
              </a:ext>
            </a:extLst>
          </p:cNvPr>
          <p:cNvSpPr/>
          <p:nvPr/>
        </p:nvSpPr>
        <p:spPr>
          <a:xfrm>
            <a:off x="381000" y="2590800"/>
            <a:ext cx="3200400" cy="251460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F4DA6AC-8EAB-4F49-87A2-C5901D9F2277}"/>
              </a:ext>
            </a:extLst>
          </p:cNvPr>
          <p:cNvSpPr>
            <a:spLocks noGrp="1" noChangeArrowheads="1"/>
          </p:cNvSpPr>
          <p:nvPr>
            <p:ph type="title"/>
          </p:nvPr>
        </p:nvSpPr>
        <p:spPr>
          <a:xfrm>
            <a:off x="1828800" y="138113"/>
            <a:ext cx="7704138" cy="1752600"/>
          </a:xfrm>
        </p:spPr>
        <p:txBody>
          <a:bodyPr rtlCol="0">
            <a:normAutofit/>
          </a:bodyPr>
          <a:lstStyle/>
          <a:p>
            <a:pPr eaLnBrk="1" fontAlgn="auto" hangingPunct="1">
              <a:spcAft>
                <a:spcPts val="0"/>
              </a:spcAft>
              <a:defRPr/>
            </a:pPr>
            <a:r>
              <a:rPr lang="en-US" altLang="en-US" sz="4400">
                <a:solidFill>
                  <a:schemeClr val="tx1">
                    <a:lumMod val="75000"/>
                    <a:lumOff val="25000"/>
                  </a:schemeClr>
                </a:solidFill>
              </a:rPr>
              <a:t>POSTER CONTENT: </a:t>
            </a:r>
            <a:br>
              <a:rPr lang="en-US" altLang="en-US" sz="4400">
                <a:solidFill>
                  <a:schemeClr val="tx1">
                    <a:lumMod val="75000"/>
                    <a:lumOff val="25000"/>
                  </a:schemeClr>
                </a:solidFill>
              </a:rPr>
            </a:br>
            <a:r>
              <a:rPr lang="en-US" altLang="en-US" sz="4400">
                <a:solidFill>
                  <a:schemeClr val="tx1">
                    <a:lumMod val="75000"/>
                    <a:lumOff val="25000"/>
                  </a:schemeClr>
                </a:solidFill>
              </a:rPr>
              <a:t>TECHNICAL TERMS</a:t>
            </a:r>
          </a:p>
        </p:txBody>
      </p:sp>
      <p:sp>
        <p:nvSpPr>
          <p:cNvPr id="24579" name="Rectangle 3">
            <a:extLst>
              <a:ext uri="{FF2B5EF4-FFF2-40B4-BE49-F238E27FC236}">
                <a16:creationId xmlns:a16="http://schemas.microsoft.com/office/drawing/2014/main" id="{CF12678F-E956-1B44-9F5E-E99ABA4D6511}"/>
              </a:ext>
            </a:extLst>
          </p:cNvPr>
          <p:cNvSpPr>
            <a:spLocks noGrp="1" noChangeArrowheads="1"/>
          </p:cNvSpPr>
          <p:nvPr>
            <p:ph sz="half" idx="1"/>
          </p:nvPr>
        </p:nvSpPr>
        <p:spPr>
          <a:xfrm>
            <a:off x="990600" y="1836738"/>
            <a:ext cx="2301875" cy="4022725"/>
          </a:xfrm>
          <a:solidFill>
            <a:schemeClr val="bg1">
              <a:lumMod val="85000"/>
            </a:schemeClr>
          </a:solidFill>
        </p:spPr>
        <p:txBody>
          <a:bodyPr rtlCol="0">
            <a:normAutofit/>
          </a:bodyPr>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Formula(s) -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Acknowledgments</a:t>
            </a:r>
          </a:p>
        </p:txBody>
      </p:sp>
      <p:sp>
        <p:nvSpPr>
          <p:cNvPr id="37893" name="Content Placeholder 1">
            <a:extLst>
              <a:ext uri="{FF2B5EF4-FFF2-40B4-BE49-F238E27FC236}">
                <a16:creationId xmlns:a16="http://schemas.microsoft.com/office/drawing/2014/main" id="{25CFE688-F1FA-924D-BCB4-ED66820B3AB0}"/>
              </a:ext>
            </a:extLst>
          </p:cNvPr>
          <p:cNvSpPr>
            <a:spLocks noGrp="1"/>
          </p:cNvSpPr>
          <p:nvPr>
            <p:ph sz="half" idx="2"/>
          </p:nvPr>
        </p:nvSpPr>
        <p:spPr>
          <a:xfrm>
            <a:off x="4049713" y="1528763"/>
            <a:ext cx="4479925" cy="4022725"/>
          </a:xfrm>
        </p:spPr>
        <p:txBody>
          <a:bodyPr rtlCol="0">
            <a:normAutofit/>
          </a:bodyPr>
          <a:lstStyle/>
          <a:p>
            <a:pPr marL="36576" indent="0" eaLnBrk="1" fontAlgn="auto" hangingPunct="1">
              <a:spcAft>
                <a:spcPts val="0"/>
              </a:spcAft>
              <a:buClr>
                <a:schemeClr val="accent1">
                  <a:lumMod val="75000"/>
                </a:schemeClr>
              </a:buClr>
              <a:buNone/>
              <a:defRPr/>
            </a:pPr>
            <a:r>
              <a:rPr lang="en-US" sz="2800" b="1" dirty="0">
                <a:latin typeface="Calibri" charset="0"/>
              </a:rPr>
              <a:t>Define technical terms used throughout the poster</a:t>
            </a:r>
            <a:br>
              <a:rPr lang="en-US" sz="2800" dirty="0">
                <a:latin typeface="Calibri" charset="0"/>
              </a:rPr>
            </a:br>
            <a:br>
              <a:rPr lang="en-US" sz="2800" dirty="0">
                <a:latin typeface="Calibri" charset="0"/>
              </a:rPr>
            </a:br>
            <a:endParaRPr lang="en-US" sz="2800" dirty="0">
              <a:latin typeface="Calibri" charset="0"/>
            </a:endParaRPr>
          </a:p>
        </p:txBody>
      </p:sp>
      <p:sp>
        <p:nvSpPr>
          <p:cNvPr id="8" name="Rectangle 7">
            <a:extLst>
              <a:ext uri="{FF2B5EF4-FFF2-40B4-BE49-F238E27FC236}">
                <a16:creationId xmlns:a16="http://schemas.microsoft.com/office/drawing/2014/main" id="{290CC9C6-EF01-7442-9C93-0ED8DAB1AEEC}"/>
              </a:ext>
            </a:extLst>
          </p:cNvPr>
          <p:cNvSpPr/>
          <p:nvPr/>
        </p:nvSpPr>
        <p:spPr>
          <a:xfrm>
            <a:off x="304800" y="6096000"/>
            <a:ext cx="9107488" cy="646113"/>
          </a:xfrm>
          <a:prstGeom prst="rect">
            <a:avLst/>
          </a:prstGeom>
        </p:spPr>
        <p:txBody>
          <a:bodyPr>
            <a:spAutoFit/>
          </a:bodyPr>
          <a:lstStyle/>
          <a:p>
            <a:pPr algn="ctr">
              <a:defRPr/>
            </a:pPr>
            <a:r>
              <a:rPr lang="en-US" sz="1800" b="1">
                <a:latin typeface="+mj-lt"/>
              </a:rPr>
              <a:t>Poster Requirements &amp; Templates	</a:t>
            </a:r>
          </a:p>
          <a:p>
            <a:pPr algn="ctr">
              <a:defRPr/>
            </a:pPr>
            <a:r>
              <a:rPr lang="en-US" sz="1800" b="1">
                <a:latin typeface="+mj-lt"/>
              </a:rPr>
              <a:t>http://surf.umbc.edu/presenters/poster-template/</a:t>
            </a:r>
          </a:p>
        </p:txBody>
      </p:sp>
      <p:sp>
        <p:nvSpPr>
          <p:cNvPr id="9" name="Double Brace 8">
            <a:extLst>
              <a:ext uri="{FF2B5EF4-FFF2-40B4-BE49-F238E27FC236}">
                <a16:creationId xmlns:a16="http://schemas.microsoft.com/office/drawing/2014/main" id="{9986D9A7-B9E7-084D-A49C-50F56A1DE379}"/>
              </a:ext>
            </a:extLst>
          </p:cNvPr>
          <p:cNvSpPr/>
          <p:nvPr/>
        </p:nvSpPr>
        <p:spPr>
          <a:xfrm>
            <a:off x="503238" y="2624138"/>
            <a:ext cx="3200400" cy="2514600"/>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9158" name="Picture 4">
            <a:extLst>
              <a:ext uri="{FF2B5EF4-FFF2-40B4-BE49-F238E27FC236}">
                <a16:creationId xmlns:a16="http://schemas.microsoft.com/office/drawing/2014/main" id="{D90CB4D7-0E06-C94C-A594-FFD77DDDE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43400"/>
            <a:ext cx="19431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B6790C3-18B1-314B-BB93-C22B3A15F693}"/>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a:solidFill>
                  <a:schemeClr val="tx1">
                    <a:lumMod val="75000"/>
                    <a:lumOff val="25000"/>
                  </a:schemeClr>
                </a:solidFill>
              </a:rPr>
              <a:t>Explain What??</a:t>
            </a:r>
          </a:p>
        </p:txBody>
      </p:sp>
      <p:pic>
        <p:nvPicPr>
          <p:cNvPr id="50178" name="Picture 7">
            <a:extLst>
              <a:ext uri="{FF2B5EF4-FFF2-40B4-BE49-F238E27FC236}">
                <a16:creationId xmlns:a16="http://schemas.microsoft.com/office/drawing/2014/main" id="{98291CEA-3410-BB41-9BD6-6CBEDC763373}"/>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8337" r="8337"/>
          <a:stretch>
            <a:fillRect/>
          </a:stretch>
        </p:blipFill>
        <p:spPr>
          <a:xfrm>
            <a:off x="1295400" y="2209800"/>
            <a:ext cx="2971800" cy="3111500"/>
          </a:xfrm>
        </p:spPr>
      </p:pic>
      <p:sp>
        <p:nvSpPr>
          <p:cNvPr id="38915" name="Rectangle 4">
            <a:extLst>
              <a:ext uri="{FF2B5EF4-FFF2-40B4-BE49-F238E27FC236}">
                <a16:creationId xmlns:a16="http://schemas.microsoft.com/office/drawing/2014/main" id="{C5879B10-C4D3-0D48-A1A5-032D3406616F}"/>
              </a:ext>
            </a:extLst>
          </p:cNvPr>
          <p:cNvSpPr>
            <a:spLocks noGrp="1" noChangeArrowheads="1"/>
          </p:cNvSpPr>
          <p:nvPr>
            <p:ph type="body" sz="half" idx="2"/>
          </p:nvPr>
        </p:nvSpPr>
        <p:spPr>
          <a:xfrm>
            <a:off x="4572000" y="1676400"/>
            <a:ext cx="4076700" cy="4267200"/>
          </a:xfrm>
        </p:spPr>
        <p:txBody>
          <a:bodyPr rtlCol="0">
            <a:normAutofit lnSpcReduction="10000"/>
          </a:bodyPr>
          <a:lstStyle/>
          <a:p>
            <a:pPr eaLnBrk="1" fontAlgn="auto" hangingPunct="1">
              <a:lnSpc>
                <a:spcPct val="80000"/>
              </a:lnSpc>
              <a:buClr>
                <a:schemeClr val="accent1">
                  <a:lumMod val="75000"/>
                </a:schemeClr>
              </a:buClr>
              <a:buFont typeface="Arial"/>
              <a:buChar char="•"/>
              <a:defRPr/>
            </a:pPr>
            <a:r>
              <a:rPr lang="en-US" altLang="x-none" sz="2800" dirty="0">
                <a:latin typeface="Calibri" charset="0"/>
              </a:rPr>
              <a:t>jar </a:t>
            </a:r>
            <a:r>
              <a:rPr lang="en-US" altLang="x-none" sz="2800" dirty="0">
                <a:latin typeface="Calibri" charset="0"/>
                <a:sym typeface="Monotype Sorts" charset="2"/>
              </a:rPr>
              <a:t> </a:t>
            </a:r>
            <a:r>
              <a:rPr lang="en-US" altLang="x-none" sz="2800" dirty="0" err="1">
                <a:latin typeface="Calibri" charset="0"/>
              </a:rPr>
              <a:t>gon</a:t>
            </a:r>
            <a:r>
              <a:rPr lang="en-US" altLang="x-none" sz="2800" dirty="0">
                <a:latin typeface="Calibri" charset="0"/>
              </a:rPr>
              <a:t> - </a:t>
            </a:r>
            <a:r>
              <a:rPr lang="ja-JP" altLang="en-US" sz="2800" dirty="0">
                <a:latin typeface="Calibri" charset="0"/>
                <a:ea typeface="MS PGothic" charset="-128"/>
              </a:rPr>
              <a:t>“</a:t>
            </a:r>
            <a:r>
              <a:rPr lang="en-US" altLang="ja-JP" sz="2800" dirty="0">
                <a:latin typeface="Calibri" charset="0"/>
                <a:ea typeface="MS PGothic" charset="-128"/>
              </a:rPr>
              <a:t>The specialized language of a trade, profession, or similar group2</a:t>
            </a:r>
            <a:r>
              <a:rPr lang="ja-JP" altLang="en-US" sz="2800" dirty="0">
                <a:latin typeface="Calibri" charset="0"/>
                <a:ea typeface="MS PGothic" charset="-128"/>
              </a:rPr>
              <a:t>”</a:t>
            </a:r>
            <a:r>
              <a:rPr lang="en-US" altLang="ja-JP" sz="2800" dirty="0">
                <a:latin typeface="Calibri" charset="0"/>
                <a:ea typeface="MS PGothic" charset="-128"/>
              </a:rPr>
              <a:t>…</a:t>
            </a:r>
            <a:r>
              <a:rPr lang="en-US" altLang="x-none" sz="2800" dirty="0">
                <a:latin typeface="Calibri" charset="0"/>
              </a:rPr>
              <a:t> </a:t>
            </a:r>
            <a:br>
              <a:rPr lang="en-US" altLang="x-none" sz="2800" dirty="0">
                <a:latin typeface="Calibri" charset="0"/>
              </a:rPr>
            </a:br>
            <a:br>
              <a:rPr lang="en-US" altLang="x-none" sz="2800" dirty="0">
                <a:latin typeface="Calibri" charset="0"/>
              </a:rPr>
            </a:br>
            <a:r>
              <a:rPr lang="en-US" altLang="x-none" sz="2800" dirty="0">
                <a:latin typeface="Calibri" charset="0"/>
              </a:rPr>
              <a:t>&lt;computer jargon&gt;</a:t>
            </a:r>
            <a:r>
              <a:rPr lang="en-US" altLang="x-none" sz="2800" baseline="30000" dirty="0">
                <a:latin typeface="Calibri" charset="0"/>
              </a:rPr>
              <a:t>2</a:t>
            </a:r>
          </a:p>
          <a:p>
            <a:pPr eaLnBrk="1" fontAlgn="auto" hangingPunct="1">
              <a:lnSpc>
                <a:spcPct val="80000"/>
              </a:lnSpc>
              <a:buClr>
                <a:schemeClr val="accent1">
                  <a:lumMod val="75000"/>
                </a:schemeClr>
              </a:buClr>
              <a:buFont typeface="Arial"/>
              <a:buChar char="•"/>
              <a:defRPr/>
            </a:pPr>
            <a:r>
              <a:rPr lang="en-US" altLang="x-none" sz="2800" dirty="0">
                <a:latin typeface="Calibri" charset="0"/>
              </a:rPr>
              <a:t>ac </a:t>
            </a:r>
            <a:r>
              <a:rPr lang="en-US" altLang="x-none" sz="2800" dirty="0">
                <a:latin typeface="Calibri" charset="0"/>
                <a:sym typeface="Monotype Sorts" charset="2"/>
              </a:rPr>
              <a:t></a:t>
            </a:r>
            <a:r>
              <a:rPr lang="en-US" altLang="x-none" sz="2800" dirty="0">
                <a:latin typeface="Calibri" charset="0"/>
              </a:rPr>
              <a:t> </a:t>
            </a:r>
            <a:r>
              <a:rPr lang="en-US" altLang="x-none" sz="2800" dirty="0" err="1">
                <a:latin typeface="Calibri" charset="0"/>
              </a:rPr>
              <a:t>ro</a:t>
            </a:r>
            <a:r>
              <a:rPr lang="en-US" altLang="x-none" sz="2800" dirty="0">
                <a:latin typeface="Calibri" charset="0"/>
              </a:rPr>
              <a:t> </a:t>
            </a:r>
            <a:r>
              <a:rPr lang="en-US" altLang="x-none" sz="2800" dirty="0">
                <a:latin typeface="Calibri" charset="0"/>
                <a:sym typeface="Monotype Sorts" charset="2"/>
              </a:rPr>
              <a:t></a:t>
            </a:r>
            <a:r>
              <a:rPr lang="en-US" altLang="x-none" sz="2800" dirty="0">
                <a:latin typeface="Calibri" charset="0"/>
              </a:rPr>
              <a:t> </a:t>
            </a:r>
            <a:r>
              <a:rPr lang="en-US" altLang="x-none" sz="2800" dirty="0" err="1">
                <a:latin typeface="Calibri" charset="0"/>
              </a:rPr>
              <a:t>nym</a:t>
            </a:r>
            <a:r>
              <a:rPr lang="en-US" altLang="x-none" sz="2800" dirty="0">
                <a:latin typeface="Calibri" charset="0"/>
              </a:rPr>
              <a:t> - </a:t>
            </a:r>
            <a:r>
              <a:rPr lang="ja-JP" altLang="en-US" sz="2800" dirty="0">
                <a:latin typeface="Calibri" charset="0"/>
                <a:ea typeface="MS PGothic" charset="-128"/>
              </a:rPr>
              <a:t>“</a:t>
            </a:r>
            <a:r>
              <a:rPr lang="en-US" altLang="ja-JP" sz="2800" dirty="0">
                <a:latin typeface="Calibri" charset="0"/>
                <a:ea typeface="MS PGothic" charset="-128"/>
              </a:rPr>
              <a:t>A word formed from the initial letters of a name3</a:t>
            </a:r>
            <a:r>
              <a:rPr lang="ja-JP" altLang="en-US" sz="2800" dirty="0">
                <a:latin typeface="Calibri" charset="0"/>
                <a:ea typeface="MS PGothic" charset="-128"/>
              </a:rPr>
              <a:t>”</a:t>
            </a:r>
            <a:r>
              <a:rPr lang="en-US" altLang="ja-JP" sz="2800" dirty="0">
                <a:latin typeface="Calibri" charset="0"/>
                <a:ea typeface="MS PGothic" charset="-128"/>
              </a:rPr>
              <a:t>…</a:t>
            </a:r>
            <a:br>
              <a:rPr lang="en-US" altLang="ja-JP" sz="2800" dirty="0">
                <a:latin typeface="Calibri" charset="0"/>
                <a:ea typeface="MS PGothic" charset="-128"/>
              </a:rPr>
            </a:br>
            <a:br>
              <a:rPr lang="en-US" altLang="ja-JP" sz="2800" dirty="0">
                <a:latin typeface="Calibri" charset="0"/>
                <a:ea typeface="MS PGothic" charset="-128"/>
              </a:rPr>
            </a:br>
            <a:r>
              <a:rPr lang="en-US" altLang="x-none" sz="2800" dirty="0">
                <a:latin typeface="Calibri" charset="0"/>
              </a:rPr>
              <a:t> &lt;WAC for Women</a:t>
            </a:r>
            <a:r>
              <a:rPr lang="ja-JP" altLang="en-US" sz="2800" dirty="0">
                <a:latin typeface="Calibri" charset="0"/>
                <a:ea typeface="MS PGothic" charset="-128"/>
              </a:rPr>
              <a:t>’</a:t>
            </a:r>
            <a:r>
              <a:rPr lang="en-US" altLang="ja-JP" sz="2800" dirty="0">
                <a:latin typeface="Calibri" charset="0"/>
                <a:ea typeface="MS PGothic" charset="-128"/>
              </a:rPr>
              <a:t>s Army Corps&gt;</a:t>
            </a:r>
            <a:r>
              <a:rPr lang="en-US" altLang="ja-JP" sz="2800" baseline="30000" dirty="0">
                <a:latin typeface="Calibri" charset="0"/>
                <a:ea typeface="MS PGothic" charset="-128"/>
              </a:rPr>
              <a:t>3</a:t>
            </a:r>
          </a:p>
          <a:p>
            <a:pPr eaLnBrk="1" fontAlgn="auto" hangingPunct="1">
              <a:lnSpc>
                <a:spcPct val="80000"/>
              </a:lnSpc>
              <a:buClr>
                <a:schemeClr val="accent1">
                  <a:lumMod val="75000"/>
                </a:schemeClr>
              </a:buClr>
              <a:buFont typeface="Arial"/>
              <a:buChar char="•"/>
              <a:defRPr/>
            </a:pPr>
            <a:endParaRPr lang="en-US" altLang="x-none" sz="2800" dirty="0">
              <a:latin typeface="Calibri" charset="0"/>
            </a:endParaRPr>
          </a:p>
        </p:txBody>
      </p:sp>
      <p:sp>
        <p:nvSpPr>
          <p:cNvPr id="50180" name="Text Box 9">
            <a:extLst>
              <a:ext uri="{FF2B5EF4-FFF2-40B4-BE49-F238E27FC236}">
                <a16:creationId xmlns:a16="http://schemas.microsoft.com/office/drawing/2014/main" id="{F467C68C-8C28-D244-8D4E-544C926CC3C8}"/>
              </a:ext>
            </a:extLst>
          </p:cNvPr>
          <p:cNvSpPr txBox="1">
            <a:spLocks noChangeArrowheads="1"/>
          </p:cNvSpPr>
          <p:nvPr/>
        </p:nvSpPr>
        <p:spPr bwMode="auto">
          <a:xfrm>
            <a:off x="1828800" y="5943600"/>
            <a:ext cx="8001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spcBef>
                <a:spcPct val="50000"/>
              </a:spcBef>
            </a:pPr>
            <a:br>
              <a:rPr lang="en-US" altLang="en-US" sz="1400" baseline="30000"/>
            </a:br>
            <a:r>
              <a:rPr lang="en-US" altLang="en-US" sz="1400" baseline="30000"/>
              <a:t>2 </a:t>
            </a:r>
            <a:r>
              <a:rPr lang="en-US" altLang="en-US" sz="1400" u="sng"/>
              <a:t>Webster</a:t>
            </a:r>
            <a:r>
              <a:rPr lang="ja-JP" altLang="en-US" sz="1400" u="sng"/>
              <a:t>’</a:t>
            </a:r>
            <a:r>
              <a:rPr lang="en-US" altLang="ja-JP" sz="1400" u="sng"/>
              <a:t>s II New College Dictionary</a:t>
            </a:r>
            <a:r>
              <a:rPr lang="en-US" altLang="ja-JP" sz="1400"/>
              <a:t>, Houghton Mifflin Company. (1999) pg. 592.</a:t>
            </a:r>
            <a:br>
              <a:rPr lang="en-US" altLang="ja-JP" sz="1400"/>
            </a:br>
            <a:r>
              <a:rPr lang="en-US" altLang="ja-JP" sz="1400" baseline="30000"/>
              <a:t>3</a:t>
            </a:r>
            <a:r>
              <a:rPr lang="en-US" altLang="ja-JP" sz="1400"/>
              <a:t> Ibid, p</a:t>
            </a:r>
            <a:r>
              <a:rPr lang="en-US" altLang="ja-JP" sz="1200"/>
              <a:t>. 11</a:t>
            </a:r>
            <a:endParaRPr lang="en-US" altLang="en-US" sz="18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FAF9ACB-C095-6549-877D-DC77B5C4B67F}"/>
              </a:ext>
            </a:extLst>
          </p:cNvPr>
          <p:cNvSpPr>
            <a:spLocks noGrp="1" noChangeArrowheads="1"/>
          </p:cNvSpPr>
          <p:nvPr>
            <p:ph type="title"/>
          </p:nvPr>
        </p:nvSpPr>
        <p:spPr>
          <a:xfrm>
            <a:off x="1371600" y="82550"/>
            <a:ext cx="7704138" cy="1752600"/>
          </a:xfrm>
        </p:spPr>
        <p:txBody>
          <a:bodyPr rtlCol="0">
            <a:normAutofit fontScale="90000"/>
          </a:bodyPr>
          <a:lstStyle/>
          <a:p>
            <a:pPr eaLnBrk="1" fontAlgn="auto" hangingPunct="1">
              <a:spcAft>
                <a:spcPts val="0"/>
              </a:spcAft>
              <a:defRPr/>
            </a:pPr>
            <a:r>
              <a:rPr lang="en-US" altLang="en-US" sz="4400">
                <a:solidFill>
                  <a:schemeClr val="tx1">
                    <a:lumMod val="75000"/>
                    <a:lumOff val="25000"/>
                  </a:schemeClr>
                </a:solidFill>
              </a:rPr>
              <a:t>POSTER CONTENT: </a:t>
            </a:r>
            <a:br>
              <a:rPr lang="en-US" altLang="en-US" sz="4400">
                <a:solidFill>
                  <a:schemeClr val="tx1">
                    <a:lumMod val="75000"/>
                    <a:lumOff val="25000"/>
                  </a:schemeClr>
                </a:solidFill>
              </a:rPr>
            </a:br>
            <a:r>
              <a:rPr lang="en-US" altLang="en-US" sz="4400">
                <a:solidFill>
                  <a:schemeClr val="tx1">
                    <a:lumMod val="75000"/>
                    <a:lumOff val="25000"/>
                  </a:schemeClr>
                </a:solidFill>
              </a:rPr>
              <a:t>SUMMARY OF YOUR RESEARCH</a:t>
            </a:r>
          </a:p>
        </p:txBody>
      </p:sp>
      <p:sp>
        <p:nvSpPr>
          <p:cNvPr id="24579" name="Rectangle 3">
            <a:extLst>
              <a:ext uri="{FF2B5EF4-FFF2-40B4-BE49-F238E27FC236}">
                <a16:creationId xmlns:a16="http://schemas.microsoft.com/office/drawing/2014/main" id="{4D996B87-2150-C742-B05B-DAC6FE015653}"/>
              </a:ext>
            </a:extLst>
          </p:cNvPr>
          <p:cNvSpPr>
            <a:spLocks noGrp="1" noChangeArrowheads="1"/>
          </p:cNvSpPr>
          <p:nvPr>
            <p:ph sz="half" idx="1"/>
          </p:nvPr>
        </p:nvSpPr>
        <p:spPr>
          <a:xfrm>
            <a:off x="923925" y="1712913"/>
            <a:ext cx="2525713" cy="4249737"/>
          </a:xfrm>
          <a:solidFill>
            <a:schemeClr val="bg1">
              <a:lumMod val="85000"/>
            </a:schemeClr>
          </a:solidFill>
        </p:spPr>
        <p:txBody>
          <a:bodyPr rtlCol="0"/>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Formula(s) -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Acknowledgments</a:t>
            </a:r>
          </a:p>
        </p:txBody>
      </p:sp>
      <p:sp>
        <p:nvSpPr>
          <p:cNvPr id="51203" name="Content Placeholder 1">
            <a:extLst>
              <a:ext uri="{FF2B5EF4-FFF2-40B4-BE49-F238E27FC236}">
                <a16:creationId xmlns:a16="http://schemas.microsoft.com/office/drawing/2014/main" id="{310B1AED-A9D1-E84F-9D0A-707833A4FA2A}"/>
              </a:ext>
            </a:extLst>
          </p:cNvPr>
          <p:cNvSpPr>
            <a:spLocks noGrp="1"/>
          </p:cNvSpPr>
          <p:nvPr>
            <p:ph sz="half" idx="2"/>
          </p:nvPr>
        </p:nvSpPr>
        <p:spPr>
          <a:xfrm>
            <a:off x="3825875" y="1712913"/>
            <a:ext cx="4191000" cy="3009900"/>
          </a:xfrm>
        </p:spPr>
        <p:txBody>
          <a:bodyPr/>
          <a:lstStyle/>
          <a:p>
            <a:pPr eaLnBrk="1" hangingPunct="1"/>
            <a:r>
              <a:rPr lang="en-US" altLang="en-US" sz="2400" dirty="0">
                <a:latin typeface="Calibri" panose="020F0502020204030204" pitchFamily="34" charset="0"/>
              </a:rPr>
              <a:t>Include a summary of the poster’</a:t>
            </a:r>
            <a:r>
              <a:rPr lang="en-US" altLang="ja-JP" sz="2400" dirty="0">
                <a:latin typeface="Calibri" panose="020F0502020204030204" pitchFamily="34" charset="0"/>
                <a:ea typeface="MS PGothic" panose="020B0600070205080204" pitchFamily="34" charset="-128"/>
              </a:rPr>
              <a:t>s most important objectives </a:t>
            </a:r>
          </a:p>
          <a:p>
            <a:pPr eaLnBrk="1" hangingPunct="1"/>
            <a:r>
              <a:rPr lang="en-US" altLang="en-US" sz="2400" dirty="0">
                <a:latin typeface="Calibri" panose="020F0502020204030204" pitchFamily="34" charset="0"/>
              </a:rPr>
              <a:t>Use bullets and/or boldface to emphasize important information</a:t>
            </a:r>
          </a:p>
          <a:p>
            <a:pPr eaLnBrk="1" hangingPunct="1"/>
            <a:endParaRPr lang="en-US" altLang="en-US" dirty="0">
              <a:latin typeface="Calibri" panose="020F0502020204030204" pitchFamily="34" charset="0"/>
            </a:endParaRPr>
          </a:p>
        </p:txBody>
      </p:sp>
      <p:sp>
        <p:nvSpPr>
          <p:cNvPr id="8" name="Rectangle 7">
            <a:extLst>
              <a:ext uri="{FF2B5EF4-FFF2-40B4-BE49-F238E27FC236}">
                <a16:creationId xmlns:a16="http://schemas.microsoft.com/office/drawing/2014/main" id="{5D3E6317-70ED-A64B-8CCC-76D550C0AE38}"/>
              </a:ext>
            </a:extLst>
          </p:cNvPr>
          <p:cNvSpPr/>
          <p:nvPr/>
        </p:nvSpPr>
        <p:spPr>
          <a:xfrm>
            <a:off x="609600" y="6081713"/>
            <a:ext cx="9107488" cy="646112"/>
          </a:xfrm>
          <a:prstGeom prst="rect">
            <a:avLst/>
          </a:prstGeom>
        </p:spPr>
        <p:txBody>
          <a:bodyPr>
            <a:spAutoFit/>
          </a:bodyPr>
          <a:lstStyle/>
          <a:p>
            <a:pPr algn="ctr">
              <a:defRPr/>
            </a:pPr>
            <a:r>
              <a:rPr lang="en-US" sz="1800" b="1">
                <a:latin typeface="+mj-lt"/>
              </a:rPr>
              <a:t>Poster Requirements &amp; Templates</a:t>
            </a:r>
          </a:p>
          <a:p>
            <a:pPr algn="ctr">
              <a:defRPr/>
            </a:pPr>
            <a:r>
              <a:rPr lang="en-US" sz="1800" b="1">
                <a:latin typeface="+mj-lt"/>
              </a:rPr>
              <a:t>	http://surf.umbc.edu/presenters/poster-template/</a:t>
            </a:r>
          </a:p>
        </p:txBody>
      </p:sp>
      <p:sp>
        <p:nvSpPr>
          <p:cNvPr id="9" name="Double Brace 8">
            <a:extLst>
              <a:ext uri="{FF2B5EF4-FFF2-40B4-BE49-F238E27FC236}">
                <a16:creationId xmlns:a16="http://schemas.microsoft.com/office/drawing/2014/main" id="{A35FB823-0C62-0648-A509-E4C5DE3D3A3A}"/>
              </a:ext>
            </a:extLst>
          </p:cNvPr>
          <p:cNvSpPr/>
          <p:nvPr/>
        </p:nvSpPr>
        <p:spPr>
          <a:xfrm>
            <a:off x="742950" y="4359275"/>
            <a:ext cx="2724150" cy="725488"/>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51206" name="Picture 5">
            <a:extLst>
              <a:ext uri="{FF2B5EF4-FFF2-40B4-BE49-F238E27FC236}">
                <a16:creationId xmlns:a16="http://schemas.microsoft.com/office/drawing/2014/main" id="{D4A82B20-393E-354E-B7D4-F297C2A98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4095750"/>
            <a:ext cx="18478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4FCD01B-1B36-834B-B401-1E112A888094}"/>
              </a:ext>
            </a:extLst>
          </p:cNvPr>
          <p:cNvSpPr>
            <a:spLocks noGrp="1" noChangeArrowheads="1"/>
          </p:cNvSpPr>
          <p:nvPr>
            <p:ph type="title"/>
          </p:nvPr>
        </p:nvSpPr>
        <p:spPr>
          <a:xfrm>
            <a:off x="903288" y="76201"/>
            <a:ext cx="7559675" cy="1041427"/>
          </a:xfrm>
        </p:spPr>
        <p:txBody>
          <a:bodyPr rtlCol="0">
            <a:normAutofit/>
          </a:bodyPr>
          <a:lstStyle/>
          <a:p>
            <a:pPr eaLnBrk="1" fontAlgn="auto" hangingPunct="1">
              <a:spcAft>
                <a:spcPts val="0"/>
              </a:spcAft>
              <a:defRPr/>
            </a:pPr>
            <a:r>
              <a:rPr lang="en-US" altLang="en-US" dirty="0">
                <a:solidFill>
                  <a:schemeClr val="tx1">
                    <a:lumMod val="75000"/>
                    <a:lumOff val="25000"/>
                  </a:schemeClr>
                </a:solidFill>
              </a:rPr>
              <a:t>ACKNOWLEDGMENTS</a:t>
            </a:r>
          </a:p>
        </p:txBody>
      </p:sp>
      <p:sp>
        <p:nvSpPr>
          <p:cNvPr id="24579" name="Rectangle 3">
            <a:extLst>
              <a:ext uri="{FF2B5EF4-FFF2-40B4-BE49-F238E27FC236}">
                <a16:creationId xmlns:a16="http://schemas.microsoft.com/office/drawing/2014/main" id="{2980F7F3-06FA-7F4E-BFEF-82C66A072C28}"/>
              </a:ext>
            </a:extLst>
          </p:cNvPr>
          <p:cNvSpPr>
            <a:spLocks noGrp="1" noChangeArrowheads="1"/>
          </p:cNvSpPr>
          <p:nvPr>
            <p:ph sz="half" idx="1"/>
          </p:nvPr>
        </p:nvSpPr>
        <p:spPr>
          <a:xfrm>
            <a:off x="798513" y="1700213"/>
            <a:ext cx="2438400" cy="4022725"/>
          </a:xfrm>
          <a:solidFill>
            <a:schemeClr val="bg1">
              <a:lumMod val="85000"/>
            </a:schemeClr>
          </a:solidFill>
        </p:spPr>
        <p:txBody>
          <a:bodyPr rtlCol="0">
            <a:noAutofit/>
          </a:bodyPr>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Formula(s) -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dirty="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b="1" dirty="0"/>
              <a:t>Acknowledgments</a:t>
            </a:r>
          </a:p>
        </p:txBody>
      </p:sp>
      <p:sp>
        <p:nvSpPr>
          <p:cNvPr id="29700" name="Content Placeholder 1">
            <a:extLst>
              <a:ext uri="{FF2B5EF4-FFF2-40B4-BE49-F238E27FC236}">
                <a16:creationId xmlns:a16="http://schemas.microsoft.com/office/drawing/2014/main" id="{5AFE4317-C139-4A4B-9E1C-C03735CA5074}"/>
              </a:ext>
            </a:extLst>
          </p:cNvPr>
          <p:cNvSpPr>
            <a:spLocks noGrp="1"/>
          </p:cNvSpPr>
          <p:nvPr>
            <p:ph sz="half" idx="2"/>
          </p:nvPr>
        </p:nvSpPr>
        <p:spPr>
          <a:xfrm>
            <a:off x="3367086" y="1066800"/>
            <a:ext cx="5486401" cy="2649308"/>
          </a:xfrm>
          <a:solidFill>
            <a:schemeClr val="bg1">
              <a:lumMod val="85000"/>
            </a:schemeClr>
          </a:solidFill>
        </p:spPr>
        <p:txBody>
          <a:bodyPr rtlCol="0">
            <a:normAutofit fontScale="92500" lnSpcReduction="10000"/>
          </a:bodyPr>
          <a:lstStyle/>
          <a:p>
            <a:pPr eaLnBrk="1" fontAlgn="auto" hangingPunct="1">
              <a:lnSpc>
                <a:spcPct val="80000"/>
              </a:lnSpc>
              <a:buClr>
                <a:schemeClr val="accent1">
                  <a:lumMod val="75000"/>
                </a:schemeClr>
              </a:buClr>
              <a:buFont typeface="Arial"/>
              <a:buChar char="•"/>
              <a:defRPr/>
            </a:pPr>
            <a:r>
              <a:rPr lang="en-US" altLang="x-none" sz="2600" dirty="0">
                <a:latin typeface="Calibri" charset="0"/>
              </a:rPr>
              <a:t>Organizations and agencies that contributed to the project, especially through funding support and/or Individuals who contributed to the project should be acknowledged.</a:t>
            </a:r>
            <a:br>
              <a:rPr lang="en-US" altLang="x-none" sz="2600" dirty="0">
                <a:latin typeface="Calibri" charset="0"/>
              </a:rPr>
            </a:br>
            <a:endParaRPr lang="en-US" altLang="x-none" sz="2600" dirty="0">
              <a:latin typeface="Calibri" charset="0"/>
            </a:endParaRPr>
          </a:p>
          <a:p>
            <a:pPr eaLnBrk="1" fontAlgn="auto" hangingPunct="1">
              <a:lnSpc>
                <a:spcPct val="80000"/>
              </a:lnSpc>
              <a:buClr>
                <a:schemeClr val="accent1">
                  <a:lumMod val="75000"/>
                </a:schemeClr>
              </a:buClr>
              <a:buFont typeface="Arial"/>
              <a:buChar char="•"/>
              <a:defRPr/>
            </a:pPr>
            <a:r>
              <a:rPr lang="en-US" altLang="x-none" sz="2600" dirty="0">
                <a:latin typeface="Calibri" charset="0"/>
              </a:rPr>
              <a:t>Often placed in the lower right section of a poster:</a:t>
            </a:r>
          </a:p>
          <a:p>
            <a:pPr eaLnBrk="1" fontAlgn="auto" hangingPunct="1">
              <a:lnSpc>
                <a:spcPct val="80000"/>
              </a:lnSpc>
              <a:buClr>
                <a:schemeClr val="accent1">
                  <a:lumMod val="75000"/>
                </a:schemeClr>
              </a:buClr>
              <a:buFont typeface="Arial"/>
              <a:buChar char="•"/>
              <a:defRPr/>
            </a:pPr>
            <a:endParaRPr lang="en-US" altLang="x-none" dirty="0">
              <a:latin typeface="Calibri" charset="0"/>
            </a:endParaRPr>
          </a:p>
        </p:txBody>
      </p:sp>
      <p:sp>
        <p:nvSpPr>
          <p:cNvPr id="8" name="Rectangle 7">
            <a:extLst>
              <a:ext uri="{FF2B5EF4-FFF2-40B4-BE49-F238E27FC236}">
                <a16:creationId xmlns:a16="http://schemas.microsoft.com/office/drawing/2014/main" id="{B7A08382-353B-E447-A26B-F61B486E0A79}"/>
              </a:ext>
            </a:extLst>
          </p:cNvPr>
          <p:cNvSpPr/>
          <p:nvPr/>
        </p:nvSpPr>
        <p:spPr>
          <a:xfrm>
            <a:off x="1143000" y="6207125"/>
            <a:ext cx="9107488" cy="646113"/>
          </a:xfrm>
          <a:prstGeom prst="rect">
            <a:avLst/>
          </a:prstGeom>
        </p:spPr>
        <p:txBody>
          <a:bodyPr>
            <a:spAutoFit/>
          </a:bodyPr>
          <a:lstStyle/>
          <a:p>
            <a:pPr algn="ctr">
              <a:defRPr/>
            </a:pPr>
            <a:r>
              <a:rPr lang="en-US" sz="1800" b="1">
                <a:latin typeface="+mj-lt"/>
              </a:rPr>
              <a:t>Poster Requirements &amp; Templates	</a:t>
            </a:r>
          </a:p>
          <a:p>
            <a:pPr algn="ctr">
              <a:defRPr/>
            </a:pPr>
            <a:r>
              <a:rPr lang="en-US" sz="1800" b="1">
                <a:latin typeface="+mj-lt"/>
              </a:rPr>
              <a:t>http://surf.umbc.edu/presenters/poster-template/</a:t>
            </a:r>
          </a:p>
        </p:txBody>
      </p:sp>
      <p:pic>
        <p:nvPicPr>
          <p:cNvPr id="52230" name="Picture 8">
            <a:extLst>
              <a:ext uri="{FF2B5EF4-FFF2-40B4-BE49-F238E27FC236}">
                <a16:creationId xmlns:a16="http://schemas.microsoft.com/office/drawing/2014/main" id="{DD6EFA29-0C80-1447-8F71-399FBAECD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488950"/>
            <a:ext cx="9255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uble Brace 12">
            <a:extLst>
              <a:ext uri="{FF2B5EF4-FFF2-40B4-BE49-F238E27FC236}">
                <a16:creationId xmlns:a16="http://schemas.microsoft.com/office/drawing/2014/main" id="{2B1613BF-6925-3945-9C58-60DA9B48C3F0}"/>
              </a:ext>
            </a:extLst>
          </p:cNvPr>
          <p:cNvSpPr/>
          <p:nvPr/>
        </p:nvSpPr>
        <p:spPr>
          <a:xfrm>
            <a:off x="811213" y="5334000"/>
            <a:ext cx="2438400" cy="246063"/>
          </a:xfrm>
          <a:prstGeom prst="bracePair">
            <a:avLst/>
          </a:prstGeom>
          <a:noFill/>
          <a:ln w="28575">
            <a:solidFill>
              <a:srgbClr val="F2870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Rectangle 4">
            <a:extLst>
              <a:ext uri="{FF2B5EF4-FFF2-40B4-BE49-F238E27FC236}">
                <a16:creationId xmlns:a16="http://schemas.microsoft.com/office/drawing/2014/main" id="{9689531C-28A4-914F-8B3F-6D77BFB8099E}"/>
              </a:ext>
            </a:extLst>
          </p:cNvPr>
          <p:cNvSpPr/>
          <p:nvPr/>
        </p:nvSpPr>
        <p:spPr>
          <a:xfrm>
            <a:off x="3367087" y="3736861"/>
            <a:ext cx="5402263" cy="198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33" name="TextBox 5">
            <a:extLst>
              <a:ext uri="{FF2B5EF4-FFF2-40B4-BE49-F238E27FC236}">
                <a16:creationId xmlns:a16="http://schemas.microsoft.com/office/drawing/2014/main" id="{AC5BCAB2-E839-084C-AFFA-33965474319A}"/>
              </a:ext>
            </a:extLst>
          </p:cNvPr>
          <p:cNvSpPr txBox="1">
            <a:spLocks noChangeArrowheads="1"/>
          </p:cNvSpPr>
          <p:nvPr/>
        </p:nvSpPr>
        <p:spPr bwMode="auto">
          <a:xfrm>
            <a:off x="3505200" y="3716108"/>
            <a:ext cx="52641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2000" b="1" dirty="0">
                <a:solidFill>
                  <a:schemeClr val="bg1"/>
                </a:solidFill>
                <a:latin typeface="Calibri" panose="020F0502020204030204" pitchFamily="34" charset="0"/>
              </a:rPr>
              <a:t> Sample Acknowledgment:</a:t>
            </a:r>
            <a:br>
              <a:rPr lang="en-US" altLang="en-US" sz="800" b="1" dirty="0">
                <a:solidFill>
                  <a:schemeClr val="bg1"/>
                </a:solidFill>
                <a:latin typeface="Calibri" panose="020F0502020204030204" pitchFamily="34" charset="0"/>
              </a:rPr>
            </a:br>
            <a:br>
              <a:rPr lang="en-US" altLang="en-US" sz="800" b="1" dirty="0">
                <a:solidFill>
                  <a:schemeClr val="bg1"/>
                </a:solidFill>
                <a:latin typeface="Calibri" panose="020F0502020204030204" pitchFamily="34" charset="0"/>
              </a:rPr>
            </a:br>
            <a:r>
              <a:rPr lang="en-US" altLang="en-US" sz="2000" dirty="0">
                <a:solidFill>
                  <a:schemeClr val="bg1"/>
                </a:solidFill>
                <a:latin typeface="Calibri" panose="020F0502020204030204" pitchFamily="34" charset="0"/>
              </a:rPr>
              <a:t>This research was partially funded by the Temple University MARC U STAR program, supported by NIGMS-NIH Grant 5T34-GM087293, the NIAID-NIH Grant 5R37-AI030917 and the Howard Hughes Medical Institute at UMBC.</a:t>
            </a:r>
          </a:p>
          <a:p>
            <a:pPr>
              <a:buFont typeface="Wingdings 2" pitchFamily="2" charset="2"/>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DAAA23EE-1363-F247-89F2-21E3CFE64BAC}"/>
              </a:ext>
            </a:extLst>
          </p:cNvPr>
          <p:cNvSpPr>
            <a:spLocks noGrp="1" noChangeArrowheads="1"/>
          </p:cNvSpPr>
          <p:nvPr>
            <p:ph type="title"/>
          </p:nvPr>
        </p:nvSpPr>
        <p:spPr>
          <a:xfrm>
            <a:off x="990600" y="-1588"/>
            <a:ext cx="7704138" cy="1752601"/>
          </a:xfrm>
        </p:spPr>
        <p:txBody>
          <a:bodyPr rtlCol="0">
            <a:normAutofit/>
          </a:bodyPr>
          <a:lstStyle/>
          <a:p>
            <a:pPr eaLnBrk="1" fontAlgn="auto" hangingPunct="1">
              <a:spcAft>
                <a:spcPts val="0"/>
              </a:spcAft>
              <a:defRPr/>
            </a:pPr>
            <a:r>
              <a:rPr lang="en-US" altLang="en-US">
                <a:solidFill>
                  <a:schemeClr val="tx1">
                    <a:lumMod val="75000"/>
                    <a:lumOff val="25000"/>
                  </a:schemeClr>
                </a:solidFill>
              </a:rPr>
              <a:t>FROM CONTENT TO LAYOUT</a:t>
            </a:r>
          </a:p>
        </p:txBody>
      </p:sp>
      <p:sp>
        <p:nvSpPr>
          <p:cNvPr id="24579" name="Rectangle 3">
            <a:extLst>
              <a:ext uri="{FF2B5EF4-FFF2-40B4-BE49-F238E27FC236}">
                <a16:creationId xmlns:a16="http://schemas.microsoft.com/office/drawing/2014/main" id="{954B0921-7B58-4C4E-B046-197839179FBE}"/>
              </a:ext>
            </a:extLst>
          </p:cNvPr>
          <p:cNvSpPr>
            <a:spLocks noGrp="1" noChangeArrowheads="1"/>
          </p:cNvSpPr>
          <p:nvPr>
            <p:ph sz="half" idx="1"/>
          </p:nvPr>
        </p:nvSpPr>
        <p:spPr>
          <a:xfrm>
            <a:off x="1066800" y="1392238"/>
            <a:ext cx="2682875" cy="4402137"/>
          </a:xfrm>
          <a:solidFill>
            <a:schemeClr val="bg1">
              <a:lumMod val="85000"/>
            </a:schemeClr>
          </a:solidFill>
        </p:spPr>
        <p:txBody>
          <a:bodyPr rtlCol="0"/>
          <a:lstStyle/>
          <a:p>
            <a:pPr marL="36576" indent="0" eaLnBrk="1" fontAlgn="auto" hangingPunct="1">
              <a:spcBef>
                <a:spcPts val="600"/>
              </a:spcBef>
              <a:spcAft>
                <a:spcPts val="0"/>
              </a:spcAft>
              <a:buClr>
                <a:schemeClr val="accent1">
                  <a:lumMod val="75000"/>
                </a:schemeClr>
              </a:buClr>
              <a:buFont typeface="Arial" charset="0"/>
              <a:buNone/>
              <a:defRPr/>
            </a:pPr>
            <a:r>
              <a:rPr lang="en-US" altLang="en-US" sz="1600"/>
              <a:t>Title</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Author &amp; Affiliations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Introduction</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Background</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Statement of the research problem</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Formula(s) - it is best to use figures when possible </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Data/Results and Analysis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Conclusions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References</a:t>
            </a:r>
          </a:p>
          <a:p>
            <a:pPr marL="36576" indent="0" eaLnBrk="1" fontAlgn="auto" hangingPunct="1">
              <a:spcBef>
                <a:spcPts val="600"/>
              </a:spcBef>
              <a:spcAft>
                <a:spcPts val="0"/>
              </a:spcAft>
              <a:buClr>
                <a:schemeClr val="accent1">
                  <a:lumMod val="75000"/>
                </a:schemeClr>
              </a:buClr>
              <a:buFont typeface="Arial" charset="0"/>
              <a:buNone/>
              <a:defRPr/>
            </a:pPr>
            <a:r>
              <a:rPr lang="en-US" altLang="en-US" sz="1600"/>
              <a:t>Acknowledgments</a:t>
            </a:r>
          </a:p>
        </p:txBody>
      </p:sp>
      <p:sp>
        <p:nvSpPr>
          <p:cNvPr id="53251" name="Content Placeholder 1">
            <a:extLst>
              <a:ext uri="{FF2B5EF4-FFF2-40B4-BE49-F238E27FC236}">
                <a16:creationId xmlns:a16="http://schemas.microsoft.com/office/drawing/2014/main" id="{6208BA6D-B556-064C-94D8-1449C857F508}"/>
              </a:ext>
            </a:extLst>
          </p:cNvPr>
          <p:cNvSpPr>
            <a:spLocks noGrp="1"/>
          </p:cNvSpPr>
          <p:nvPr>
            <p:ph sz="half" idx="2"/>
          </p:nvPr>
        </p:nvSpPr>
        <p:spPr>
          <a:xfrm>
            <a:off x="3825875" y="1354138"/>
            <a:ext cx="5241925" cy="1143000"/>
          </a:xfrm>
        </p:spPr>
        <p:txBody>
          <a:bodyPr/>
          <a:lstStyle/>
          <a:p>
            <a:pPr marL="0" indent="0" algn="ctr" eaLnBrk="1" hangingPunct="1">
              <a:buNone/>
            </a:pPr>
            <a:r>
              <a:rPr lang="en-US" altLang="en-US" sz="3200" b="1" dirty="0">
                <a:latin typeface="Calibri" panose="020F0502020204030204" pitchFamily="34" charset="0"/>
              </a:rPr>
              <a:t>Where does the information go on the poster? </a:t>
            </a:r>
          </a:p>
        </p:txBody>
      </p:sp>
      <p:sp>
        <p:nvSpPr>
          <p:cNvPr id="8" name="Rectangle 7">
            <a:extLst>
              <a:ext uri="{FF2B5EF4-FFF2-40B4-BE49-F238E27FC236}">
                <a16:creationId xmlns:a16="http://schemas.microsoft.com/office/drawing/2014/main" id="{87E26B0F-9B1F-0B4A-82E9-3E52433FE722}"/>
              </a:ext>
            </a:extLst>
          </p:cNvPr>
          <p:cNvSpPr/>
          <p:nvPr/>
        </p:nvSpPr>
        <p:spPr>
          <a:xfrm>
            <a:off x="533400" y="5969000"/>
            <a:ext cx="9107488" cy="646113"/>
          </a:xfrm>
          <a:prstGeom prst="rect">
            <a:avLst/>
          </a:prstGeom>
        </p:spPr>
        <p:txBody>
          <a:bodyPr>
            <a:spAutoFit/>
          </a:bodyPr>
          <a:lstStyle/>
          <a:p>
            <a:pPr algn="ctr">
              <a:defRPr/>
            </a:pPr>
            <a:r>
              <a:rPr lang="en-US" sz="1800" b="1">
                <a:latin typeface="+mj-lt"/>
              </a:rPr>
              <a:t>Poster Requirements &amp; Templates</a:t>
            </a:r>
          </a:p>
          <a:p>
            <a:pPr algn="ctr">
              <a:defRPr/>
            </a:pPr>
            <a:r>
              <a:rPr lang="en-US" sz="1800" b="1">
                <a:latin typeface="+mj-lt"/>
              </a:rPr>
              <a:t>	http://surf.umbc.edu/presenters/poster-template/</a:t>
            </a:r>
          </a:p>
        </p:txBody>
      </p:sp>
      <p:pic>
        <p:nvPicPr>
          <p:cNvPr id="53253" name="Picture 2">
            <a:extLst>
              <a:ext uri="{FF2B5EF4-FFF2-40B4-BE49-F238E27FC236}">
                <a16:creationId xmlns:a16="http://schemas.microsoft.com/office/drawing/2014/main" id="{2EC680B6-0577-1D4D-9C72-C3B0D6FC21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5575" y="3054350"/>
            <a:ext cx="2209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82E1EBFF-81EE-EA4B-8601-E40F657A6DD2}"/>
              </a:ext>
            </a:extLst>
          </p:cNvPr>
          <p:cNvSpPr>
            <a:spLocks noGrp="1" noChangeArrowheads="1"/>
          </p:cNvSpPr>
          <p:nvPr>
            <p:ph type="title"/>
          </p:nvPr>
        </p:nvSpPr>
        <p:spPr/>
        <p:txBody>
          <a:bodyPr rtlCol="0">
            <a:normAutofit/>
          </a:bodyPr>
          <a:lstStyle/>
          <a:p>
            <a:pPr eaLnBrk="1" fontAlgn="auto" hangingPunct="1">
              <a:spcAft>
                <a:spcPts val="0"/>
              </a:spcAft>
              <a:defRPr/>
            </a:pPr>
            <a:r>
              <a:rPr lang="en-US" altLang="en-US" dirty="0">
                <a:solidFill>
                  <a:schemeClr val="tx1">
                    <a:lumMod val="75000"/>
                    <a:lumOff val="25000"/>
                  </a:schemeClr>
                </a:solidFill>
              </a:rPr>
              <a:t>POSTER TIPS</a:t>
            </a:r>
          </a:p>
        </p:txBody>
      </p:sp>
      <p:sp>
        <p:nvSpPr>
          <p:cNvPr id="68610" name="Rectangle 3">
            <a:extLst>
              <a:ext uri="{FF2B5EF4-FFF2-40B4-BE49-F238E27FC236}">
                <a16:creationId xmlns:a16="http://schemas.microsoft.com/office/drawing/2014/main" id="{86CD5601-F9A8-B74D-885B-B986E459FFED}"/>
              </a:ext>
            </a:extLst>
          </p:cNvPr>
          <p:cNvSpPr>
            <a:spLocks noGrp="1" noChangeArrowheads="1"/>
          </p:cNvSpPr>
          <p:nvPr>
            <p:ph type="body" sz="half" idx="1"/>
          </p:nvPr>
        </p:nvSpPr>
        <p:spPr>
          <a:xfrm>
            <a:off x="1447800" y="1828800"/>
            <a:ext cx="4076700" cy="4267200"/>
          </a:xfrm>
        </p:spPr>
        <p:txBody>
          <a:bodyPr/>
          <a:lstStyle/>
          <a:p>
            <a:pPr eaLnBrk="1" hangingPunct="1"/>
            <a:r>
              <a:rPr lang="en-US" altLang="en-US" sz="2800">
                <a:latin typeface="Calibri" panose="020F0502020204030204" pitchFamily="34" charset="0"/>
              </a:rPr>
              <a:t>Reed over for errrors  nd ommisssions </a:t>
            </a:r>
          </a:p>
          <a:p>
            <a:pPr eaLnBrk="1" hangingPunct="1"/>
            <a:r>
              <a:rPr lang="en-US" altLang="en-US" sz="2800">
                <a:latin typeface="Calibri" panose="020F0502020204030204" pitchFamily="34" charset="0"/>
              </a:rPr>
              <a:t>Use the cheek sppellling feetures on youre komputer </a:t>
            </a:r>
          </a:p>
          <a:p>
            <a:pPr eaLnBrk="1" hangingPunct="1"/>
            <a:endParaRPr lang="en-US" altLang="en-US" sz="2800">
              <a:latin typeface="Calibri" panose="020F0502020204030204" pitchFamily="34" charset="0"/>
            </a:endParaRPr>
          </a:p>
          <a:p>
            <a:pPr eaLnBrk="1" hangingPunct="1"/>
            <a:endParaRPr lang="en-US" altLang="en-US" sz="2800">
              <a:latin typeface="Calibri" panose="020F0502020204030204" pitchFamily="34" charset="0"/>
            </a:endParaRPr>
          </a:p>
        </p:txBody>
      </p:sp>
      <p:pic>
        <p:nvPicPr>
          <p:cNvPr id="68611" name="Picture 5">
            <a:extLst>
              <a:ext uri="{FF2B5EF4-FFF2-40B4-BE49-F238E27FC236}">
                <a16:creationId xmlns:a16="http://schemas.microsoft.com/office/drawing/2014/main" id="{6ED0E0FB-ADC1-7646-ABB1-85644B6C5DDC}"/>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94375" y="2133600"/>
            <a:ext cx="2689225" cy="2768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4A83543-DEB9-8846-B1F4-C653103230FD}"/>
              </a:ext>
            </a:extLst>
          </p:cNvPr>
          <p:cNvSpPr>
            <a:spLocks noGrp="1" noChangeArrowheads="1"/>
          </p:cNvSpPr>
          <p:nvPr>
            <p:ph type="title"/>
          </p:nvPr>
        </p:nvSpPr>
        <p:spPr>
          <a:xfrm>
            <a:off x="107950" y="1295400"/>
            <a:ext cx="9067800" cy="3505200"/>
          </a:xfrm>
        </p:spPr>
        <p:txBody>
          <a:bodyPr rtlCol="0">
            <a:normAutofit/>
          </a:bodyPr>
          <a:lstStyle/>
          <a:p>
            <a:pPr eaLnBrk="1" fontAlgn="auto" hangingPunct="1">
              <a:spcAft>
                <a:spcPts val="0"/>
              </a:spcAft>
              <a:defRPr/>
            </a:pPr>
            <a:r>
              <a:rPr lang="en-US" altLang="en-US">
                <a:solidFill>
                  <a:schemeClr val="tx1">
                    <a:lumMod val="75000"/>
                    <a:lumOff val="25000"/>
                  </a:schemeClr>
                </a:solidFill>
              </a:rPr>
              <a:t>  </a:t>
            </a:r>
            <a:r>
              <a:rPr lang="en-US" altLang="en-US" sz="6000">
                <a:solidFill>
                  <a:schemeClr val="tx1">
                    <a:lumMod val="75000"/>
                    <a:lumOff val="25000"/>
                  </a:schemeClr>
                </a:solidFill>
              </a:rPr>
              <a:t>Why scientific posters?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C8258BB-8346-254F-B70D-F1F4BB457C30}"/>
              </a:ext>
            </a:extLst>
          </p:cNvPr>
          <p:cNvSpPr>
            <a:spLocks noGrp="1" noChangeArrowheads="1"/>
          </p:cNvSpPr>
          <p:nvPr>
            <p:ph type="title"/>
          </p:nvPr>
        </p:nvSpPr>
        <p:spPr>
          <a:xfrm>
            <a:off x="838200" y="152400"/>
            <a:ext cx="7543800" cy="914400"/>
          </a:xfrm>
        </p:spPr>
        <p:txBody>
          <a:bodyPr rtlCol="0">
            <a:normAutofit fontScale="90000"/>
          </a:bodyPr>
          <a:lstStyle/>
          <a:p>
            <a:pPr eaLnBrk="1" fontAlgn="auto" hangingPunct="1">
              <a:spcAft>
                <a:spcPts val="0"/>
              </a:spcAft>
              <a:defRPr/>
            </a:pPr>
            <a:r>
              <a:rPr lang="en-US" sz="3500" dirty="0">
                <a:solidFill>
                  <a:schemeClr val="tx1">
                    <a:lumMod val="75000"/>
                    <a:lumOff val="25000"/>
                  </a:schemeClr>
                </a:solidFill>
              </a:rPr>
              <a:t>WE ARE VIRTUAL &amp;</a:t>
            </a:r>
            <a:br>
              <a:rPr lang="en-US" sz="3500" dirty="0">
                <a:solidFill>
                  <a:schemeClr val="tx1">
                    <a:lumMod val="75000"/>
                    <a:lumOff val="25000"/>
                  </a:schemeClr>
                </a:solidFill>
              </a:rPr>
            </a:br>
            <a:r>
              <a:rPr lang="en-US" sz="3500" dirty="0">
                <a:solidFill>
                  <a:schemeClr val="tx1">
                    <a:lumMod val="75000"/>
                    <a:lumOff val="25000"/>
                  </a:schemeClr>
                </a:solidFill>
              </a:rPr>
              <a:t>USING VOICETHREAD  </a:t>
            </a:r>
          </a:p>
        </p:txBody>
      </p:sp>
      <p:sp>
        <p:nvSpPr>
          <p:cNvPr id="69634" name="Rectangle 3">
            <a:extLst>
              <a:ext uri="{FF2B5EF4-FFF2-40B4-BE49-F238E27FC236}">
                <a16:creationId xmlns:a16="http://schemas.microsoft.com/office/drawing/2014/main" id="{74BC2583-F838-D24C-BEF3-7FFB6C113BB4}"/>
              </a:ext>
            </a:extLst>
          </p:cNvPr>
          <p:cNvSpPr>
            <a:spLocks noGrp="1" noChangeArrowheads="1"/>
          </p:cNvSpPr>
          <p:nvPr>
            <p:ph sz="half" idx="1"/>
          </p:nvPr>
        </p:nvSpPr>
        <p:spPr>
          <a:xfrm>
            <a:off x="914400" y="1066800"/>
            <a:ext cx="7848600" cy="5656263"/>
          </a:xfrm>
        </p:spPr>
        <p:txBody>
          <a:bodyPr/>
          <a:lstStyle/>
          <a:p>
            <a:pPr marL="200025" lvl="1" indent="0" eaLnBrk="1" hangingPunct="1">
              <a:lnSpc>
                <a:spcPct val="70000"/>
              </a:lnSpc>
              <a:buNone/>
            </a:pPr>
            <a:r>
              <a:rPr lang="en-US" sz="2000" b="1" dirty="0"/>
              <a:t>VoiceThread</a:t>
            </a:r>
            <a:r>
              <a:rPr lang="en-US" sz="2000" dirty="0"/>
              <a:t> technology is an interactive tool that enables sharing of text, audio, and video on a wide variety of media; including images, PDFs, and slides. </a:t>
            </a:r>
          </a:p>
          <a:p>
            <a:pPr marL="200025" lvl="1" indent="0" eaLnBrk="1" hangingPunct="1">
              <a:lnSpc>
                <a:spcPct val="70000"/>
              </a:lnSpc>
              <a:buNone/>
            </a:pPr>
            <a:r>
              <a:rPr lang="en-US" altLang="en-US" sz="2000" dirty="0">
                <a:latin typeface="Calibri" panose="020F0502020204030204" pitchFamily="34" charset="0"/>
              </a:rPr>
              <a:t>The Division of Information Technology (</a:t>
            </a:r>
            <a:r>
              <a:rPr lang="en-US" altLang="en-US" sz="2000" dirty="0" err="1">
                <a:latin typeface="Calibri" panose="020F0502020204030204" pitchFamily="34" charset="0"/>
              </a:rPr>
              <a:t>DoIT</a:t>
            </a:r>
            <a:r>
              <a:rPr lang="en-US" altLang="en-US" sz="2000" dirty="0">
                <a:latin typeface="Calibri" panose="020F0502020204030204" pitchFamily="34" charset="0"/>
              </a:rPr>
              <a:t>)  at UMBC will post a step-by-step “How to use VoiceThread” </a:t>
            </a:r>
            <a:r>
              <a:rPr lang="en-US" altLang="en-US" sz="2000" b="1" dirty="0">
                <a:latin typeface="Calibri" panose="020F0502020204030204" pitchFamily="34" charset="0"/>
              </a:rPr>
              <a:t>webinar</a:t>
            </a:r>
            <a:r>
              <a:rPr lang="en-US" altLang="en-US" sz="2000" dirty="0">
                <a:latin typeface="Calibri" panose="020F0502020204030204" pitchFamily="34" charset="0"/>
              </a:rPr>
              <a:t> on the SURF website at  </a:t>
            </a:r>
            <a:r>
              <a:rPr lang="en-US" altLang="en-US" sz="2000" dirty="0" err="1">
                <a:latin typeface="Calibri" panose="020F0502020204030204" pitchFamily="34" charset="0"/>
              </a:rPr>
              <a:t>surf.umbc.edu</a:t>
            </a:r>
            <a:endParaRPr lang="en-US" altLang="en-US" sz="2000" dirty="0">
              <a:latin typeface="Calibri" panose="020F0502020204030204" pitchFamily="34" charset="0"/>
            </a:endParaRPr>
          </a:p>
          <a:p>
            <a:pPr marL="200025" lvl="1" indent="0" eaLnBrk="1" hangingPunct="1">
              <a:lnSpc>
                <a:spcPct val="70000"/>
              </a:lnSpc>
              <a:buNone/>
            </a:pPr>
            <a:r>
              <a:rPr lang="en-US" altLang="en-US" sz="2000" dirty="0">
                <a:latin typeface="Calibri" panose="020F0502020204030204" pitchFamily="34" charset="0"/>
              </a:rPr>
              <a:t> </a:t>
            </a:r>
          </a:p>
          <a:p>
            <a:pPr marL="200025" lvl="1" indent="0" eaLnBrk="1" hangingPunct="1">
              <a:lnSpc>
                <a:spcPct val="70000"/>
              </a:lnSpc>
              <a:buFont typeface="Wingdings 2" pitchFamily="2" charset="2"/>
              <a:buNone/>
            </a:pPr>
            <a:r>
              <a:rPr lang="en-US" altLang="en-US" sz="2000" b="1" dirty="0" err="1">
                <a:solidFill>
                  <a:srgbClr val="FF0000"/>
                </a:solidFill>
                <a:latin typeface="Calibri" panose="020F0502020204030204" pitchFamily="34" charset="0"/>
              </a:rPr>
              <a:t>DoIT</a:t>
            </a:r>
            <a:r>
              <a:rPr lang="en-US" altLang="en-US" sz="2000" b="1" dirty="0">
                <a:solidFill>
                  <a:srgbClr val="FF0000"/>
                </a:solidFill>
                <a:latin typeface="Calibri" panose="020F0502020204030204" pitchFamily="34" charset="0"/>
              </a:rPr>
              <a:t> will also host VoiceThread Office Hours for all presenters  using Blackboard Collaborate on:</a:t>
            </a:r>
          </a:p>
          <a:p>
            <a:pPr marL="200025" lvl="1" indent="0" eaLnBrk="1" hangingPunct="1">
              <a:lnSpc>
                <a:spcPct val="70000"/>
              </a:lnSpc>
              <a:buFont typeface="Wingdings 2" pitchFamily="2" charset="2"/>
              <a:buNone/>
            </a:pPr>
            <a:r>
              <a:rPr lang="en-US" altLang="en-US" sz="2000" dirty="0">
                <a:latin typeface="Calibri" panose="020F0502020204030204" pitchFamily="34" charset="0"/>
              </a:rPr>
              <a:t>July 27, 2021 at 10:00 a.m. </a:t>
            </a:r>
            <a:br>
              <a:rPr lang="en-US" sz="2000" dirty="0"/>
            </a:br>
            <a:r>
              <a:rPr lang="en-US" sz="2000" dirty="0">
                <a:hlinkClick r:id="rId2"/>
              </a:rPr>
              <a:t>https://us.bbcollab.com/guest/ec2b27446f57450098fd4241ce8b87dc</a:t>
            </a:r>
            <a:endParaRPr lang="en-US" sz="2000" dirty="0"/>
          </a:p>
          <a:p>
            <a:pPr marL="200025" lvl="1" indent="0" eaLnBrk="1" hangingPunct="1">
              <a:lnSpc>
                <a:spcPct val="70000"/>
              </a:lnSpc>
              <a:buFont typeface="Wingdings 2" pitchFamily="2" charset="2"/>
              <a:buNone/>
            </a:pPr>
            <a:endParaRPr lang="en-US" altLang="en-US" sz="2000" dirty="0">
              <a:latin typeface="Calibri" panose="020F0502020204030204" pitchFamily="34" charset="0"/>
            </a:endParaRPr>
          </a:p>
          <a:p>
            <a:pPr marL="200025" lvl="1" indent="0" eaLnBrk="1" hangingPunct="1">
              <a:lnSpc>
                <a:spcPct val="70000"/>
              </a:lnSpc>
              <a:buFont typeface="Wingdings 2" pitchFamily="2" charset="2"/>
              <a:buNone/>
            </a:pPr>
            <a:r>
              <a:rPr lang="en-US" altLang="en-US" sz="2000" dirty="0">
                <a:latin typeface="Calibri" panose="020F0502020204030204" pitchFamily="34" charset="0"/>
              </a:rPr>
              <a:t>July 30, 2021 at 1:00 p.m. </a:t>
            </a:r>
            <a:br>
              <a:rPr lang="en-US" sz="2000" dirty="0"/>
            </a:br>
            <a:r>
              <a:rPr lang="en-US" sz="2000" dirty="0">
                <a:hlinkClick r:id="rId3"/>
              </a:rPr>
              <a:t>https://us.bbcollab.com/guest/ec2b27446f57450098fd4241ce8b87dc</a:t>
            </a:r>
            <a:endParaRPr lang="en-US" altLang="en-US" sz="2000" dirty="0">
              <a:latin typeface="Calibri" panose="020F0502020204030204" pitchFamily="34" charset="0"/>
            </a:endParaRPr>
          </a:p>
          <a:p>
            <a:pPr marL="200025" lvl="1" indent="0" eaLnBrk="1" hangingPunct="1">
              <a:lnSpc>
                <a:spcPct val="70000"/>
              </a:lnSpc>
              <a:buFont typeface="Wingdings 2" pitchFamily="2" charset="2"/>
              <a:buNone/>
            </a:pPr>
            <a:endParaRPr lang="en-US" altLang="en-US" sz="2000" dirty="0">
              <a:latin typeface="Calibri" panose="020F0502020204030204" pitchFamily="34" charset="0"/>
            </a:endParaRPr>
          </a:p>
          <a:p>
            <a:pPr marL="200025" lvl="1" indent="0" algn="ctr" eaLnBrk="1" hangingPunct="1">
              <a:lnSpc>
                <a:spcPct val="70000"/>
              </a:lnSpc>
              <a:buFont typeface="Wingdings 2" pitchFamily="2" charset="2"/>
              <a:buNone/>
            </a:pPr>
            <a:r>
              <a:rPr lang="en-US" altLang="en-US" sz="2000" b="1" dirty="0">
                <a:solidFill>
                  <a:srgbClr val="FF0000"/>
                </a:solidFill>
                <a:latin typeface="Calibri" panose="020F0502020204030204" pitchFamily="34" charset="0"/>
              </a:rPr>
              <a:t>All VoiceThread presentations must be uploaded by August 2, 2021</a:t>
            </a:r>
            <a:br>
              <a:rPr lang="en-US" altLang="en-US" sz="2000" dirty="0">
                <a:latin typeface="Calibri" panose="020F0502020204030204" pitchFamily="34" charset="0"/>
              </a:rPr>
            </a:br>
            <a:br>
              <a:rPr lang="en-US" altLang="en-US" sz="2000" dirty="0">
                <a:latin typeface="Calibri" panose="020F0502020204030204" pitchFamily="34" charset="0"/>
              </a:rPr>
            </a:br>
            <a:endParaRPr lang="en-US" altLang="en-US" sz="2400" dirty="0">
              <a:latin typeface="Calibri" panose="020F0502020204030204" pitchFamily="34" charset="0"/>
            </a:endParaRPr>
          </a:p>
        </p:txBody>
      </p:sp>
      <p:sp>
        <p:nvSpPr>
          <p:cNvPr id="7" name="Rectangle 6">
            <a:extLst>
              <a:ext uri="{FF2B5EF4-FFF2-40B4-BE49-F238E27FC236}">
                <a16:creationId xmlns:a16="http://schemas.microsoft.com/office/drawing/2014/main" id="{813AD04B-A577-8C4D-8749-15F0A2D55663}"/>
              </a:ext>
            </a:extLst>
          </p:cNvPr>
          <p:cNvSpPr/>
          <p:nvPr/>
        </p:nvSpPr>
        <p:spPr>
          <a:xfrm>
            <a:off x="169863" y="6075363"/>
            <a:ext cx="9109075" cy="647700"/>
          </a:xfrm>
          <a:prstGeom prst="rect">
            <a:avLst/>
          </a:prstGeom>
        </p:spPr>
        <p:txBody>
          <a:bodyPr>
            <a:spAutoFit/>
          </a:bodyPr>
          <a:lstStyle/>
          <a:p>
            <a:pPr algn="ctr">
              <a:defRPr/>
            </a:pPr>
            <a:r>
              <a:rPr lang="en-US" sz="1800" b="1">
                <a:latin typeface="+mj-lt"/>
              </a:rPr>
              <a:t>Poster Requirements &amp; Templates</a:t>
            </a:r>
          </a:p>
          <a:p>
            <a:pPr algn="ctr">
              <a:defRPr/>
            </a:pPr>
            <a:r>
              <a:rPr lang="en-US" sz="1800" b="1">
                <a:latin typeface="+mj-lt"/>
              </a:rPr>
              <a:t>	http://surf.umbc.edu/presenters/poster-template/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53B2-86E1-6D42-A48B-72CCAC8C88FB}"/>
              </a:ext>
            </a:extLst>
          </p:cNvPr>
          <p:cNvSpPr>
            <a:spLocks noGrp="1"/>
          </p:cNvSpPr>
          <p:nvPr>
            <p:ph type="title"/>
          </p:nvPr>
        </p:nvSpPr>
        <p:spPr>
          <a:xfrm>
            <a:off x="982663" y="457200"/>
            <a:ext cx="7704137" cy="1981200"/>
          </a:xfrm>
        </p:spPr>
        <p:txBody>
          <a:bodyPr rtlCol="0">
            <a:normAutofit/>
          </a:bodyPr>
          <a:lstStyle/>
          <a:p>
            <a:pPr eaLnBrk="1" fontAlgn="auto" hangingPunct="1">
              <a:spcAft>
                <a:spcPts val="0"/>
              </a:spcAft>
              <a:defRPr/>
            </a:pPr>
            <a:r>
              <a:rPr lang="en-US">
                <a:solidFill>
                  <a:schemeClr val="tx1">
                    <a:lumMod val="75000"/>
                    <a:lumOff val="25000"/>
                  </a:schemeClr>
                </a:solidFill>
              </a:rPr>
              <a:t>Steps to a Poster Presentation</a:t>
            </a:r>
          </a:p>
        </p:txBody>
      </p:sp>
      <p:sp>
        <p:nvSpPr>
          <p:cNvPr id="16386" name="Content Placeholder 2">
            <a:extLst>
              <a:ext uri="{FF2B5EF4-FFF2-40B4-BE49-F238E27FC236}">
                <a16:creationId xmlns:a16="http://schemas.microsoft.com/office/drawing/2014/main" id="{4CB13C97-E201-4240-BF8E-B3CD7B98F3DD}"/>
              </a:ext>
            </a:extLst>
          </p:cNvPr>
          <p:cNvSpPr>
            <a:spLocks noGrp="1"/>
          </p:cNvSpPr>
          <p:nvPr>
            <p:ph idx="1"/>
          </p:nvPr>
        </p:nvSpPr>
        <p:spPr>
          <a:xfrm>
            <a:off x="1524000" y="2371725"/>
            <a:ext cx="7704138" cy="3332163"/>
          </a:xfrm>
        </p:spPr>
        <p:txBody>
          <a:bodyPr rtlCol="0">
            <a:normAutofit fontScale="92500" lnSpcReduction="20000"/>
          </a:bodyPr>
          <a:lstStyle/>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Conduct Research</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Write &amp; Revise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Review Abstract (by Mentor) </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Submit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Prepare Presentation</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Present Research</a:t>
            </a:r>
            <a:endParaRPr lang="en-US" altLang="x-none" sz="3200">
              <a:latin typeface="Calibri" charset="0"/>
            </a:endParaRPr>
          </a:p>
        </p:txBody>
      </p:sp>
      <p:sp>
        <p:nvSpPr>
          <p:cNvPr id="6" name="Rectangle 5">
            <a:extLst>
              <a:ext uri="{FF2B5EF4-FFF2-40B4-BE49-F238E27FC236}">
                <a16:creationId xmlns:a16="http://schemas.microsoft.com/office/drawing/2014/main" id="{E60DE3A7-0D20-704A-8BDC-A01EBC224965}"/>
              </a:ext>
            </a:extLst>
          </p:cNvPr>
          <p:cNvSpPr/>
          <p:nvPr/>
        </p:nvSpPr>
        <p:spPr>
          <a:xfrm flipV="1">
            <a:off x="1295400" y="5084763"/>
            <a:ext cx="5410200" cy="554037"/>
          </a:xfrm>
          <a:prstGeom prst="rect">
            <a:avLst/>
          </a:prstGeom>
          <a:noFill/>
          <a:ln w="38100">
            <a:solidFill>
              <a:srgbClr val="F287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0" name="TextBox 4">
            <a:extLst>
              <a:ext uri="{FF2B5EF4-FFF2-40B4-BE49-F238E27FC236}">
                <a16:creationId xmlns:a16="http://schemas.microsoft.com/office/drawing/2014/main" id="{2BA28B5E-5804-4A42-ABE0-6C4FFAE51FDB}"/>
              </a:ext>
            </a:extLst>
          </p:cNvPr>
          <p:cNvSpPr txBox="1">
            <a:spLocks noChangeArrowheads="1"/>
          </p:cNvSpPr>
          <p:nvPr/>
        </p:nvSpPr>
        <p:spPr bwMode="auto">
          <a:xfrm rot="1735952">
            <a:off x="6118225" y="4235450"/>
            <a:ext cx="27955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r>
              <a:rPr lang="en-US" altLang="en-US" b="1">
                <a:solidFill>
                  <a:srgbClr val="F28705"/>
                </a:solidFill>
                <a:latin typeface="Times New Roman" panose="02020603050405020304" pitchFamily="18" charset="0"/>
              </a:rPr>
              <a:t>PRESENT </a:t>
            </a:r>
          </a:p>
          <a:p>
            <a:pPr algn="ctr"/>
            <a:r>
              <a:rPr lang="en-US" altLang="en-US" b="1">
                <a:solidFill>
                  <a:srgbClr val="F28705"/>
                </a:solidFill>
                <a:latin typeface="Times New Roman" panose="02020603050405020304" pitchFamily="18" charset="0"/>
              </a:rPr>
              <a:t>THE POSTER</a:t>
            </a:r>
            <a:br>
              <a:rPr lang="en-US" altLang="en-US" b="1">
                <a:solidFill>
                  <a:srgbClr val="F28705"/>
                </a:solidFill>
                <a:latin typeface="Times New Roman" panose="02020603050405020304" pitchFamily="18" charset="0"/>
              </a:rPr>
            </a:br>
            <a:endParaRPr lang="en-US" altLang="en-US" b="1">
              <a:solidFill>
                <a:srgbClr val="F28705"/>
              </a:solidFill>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9EAE87E5-9057-D54A-88E4-C9C8C657594B}"/>
              </a:ext>
            </a:extLst>
          </p:cNvPr>
          <p:cNvSpPr>
            <a:spLocks noGrp="1"/>
          </p:cNvSpPr>
          <p:nvPr>
            <p:ph type="title"/>
          </p:nvPr>
        </p:nvSpPr>
        <p:spPr>
          <a:xfrm>
            <a:off x="990600" y="357188"/>
            <a:ext cx="7704138" cy="1014412"/>
          </a:xfrm>
        </p:spPr>
        <p:txBody>
          <a:bodyPr/>
          <a:lstStyle/>
          <a:p>
            <a:pPr eaLnBrk="1" hangingPunct="1"/>
            <a:r>
              <a:rPr lang="en-US" altLang="en-US" dirty="0">
                <a:ln>
                  <a:noFill/>
                </a:ln>
              </a:rPr>
              <a:t>PRESENTING THE POSTER</a:t>
            </a:r>
          </a:p>
        </p:txBody>
      </p:sp>
      <p:sp>
        <p:nvSpPr>
          <p:cNvPr id="59394" name="Rectangle 3">
            <a:extLst>
              <a:ext uri="{FF2B5EF4-FFF2-40B4-BE49-F238E27FC236}">
                <a16:creationId xmlns:a16="http://schemas.microsoft.com/office/drawing/2014/main" id="{FFE037B0-DD33-5847-BFCD-4EDEC3900F97}"/>
              </a:ext>
            </a:extLst>
          </p:cNvPr>
          <p:cNvSpPr>
            <a:spLocks noGrp="1" noChangeArrowheads="1"/>
          </p:cNvSpPr>
          <p:nvPr>
            <p:ph idx="1"/>
          </p:nvPr>
        </p:nvSpPr>
        <p:spPr>
          <a:xfrm>
            <a:off x="1379538" y="1219200"/>
            <a:ext cx="7315200" cy="5181600"/>
          </a:xfrm>
        </p:spPr>
        <p:txBody>
          <a:bodyPr rtlCol="0">
            <a:normAutofit/>
          </a:bodyPr>
          <a:lstStyle/>
          <a:p>
            <a:pPr eaLnBrk="1" fontAlgn="auto" hangingPunct="1">
              <a:lnSpc>
                <a:spcPct val="90000"/>
              </a:lnSpc>
              <a:buClr>
                <a:schemeClr val="accent1">
                  <a:lumMod val="75000"/>
                </a:schemeClr>
              </a:buClr>
              <a:buFont typeface="Arial"/>
              <a:buChar char="•"/>
              <a:defRPr/>
            </a:pPr>
            <a:r>
              <a:rPr lang="en-US" altLang="x-none" sz="3200" dirty="0">
                <a:latin typeface="Calibri" charset="0"/>
              </a:rPr>
              <a:t>Practice giving your poster</a:t>
            </a:r>
          </a:p>
          <a:p>
            <a:pPr eaLnBrk="1" fontAlgn="auto" hangingPunct="1">
              <a:lnSpc>
                <a:spcPct val="90000"/>
              </a:lnSpc>
              <a:buClr>
                <a:schemeClr val="accent1">
                  <a:lumMod val="75000"/>
                </a:schemeClr>
              </a:buClr>
              <a:buFont typeface="Arial"/>
              <a:buChar char="•"/>
              <a:defRPr/>
            </a:pPr>
            <a:r>
              <a:rPr lang="en-US" altLang="x-none" sz="3200" dirty="0">
                <a:latin typeface="Calibri" charset="0"/>
              </a:rPr>
              <a:t>Prepare an introduction to your research to engage visitors</a:t>
            </a:r>
          </a:p>
          <a:p>
            <a:pPr eaLnBrk="1" fontAlgn="auto" hangingPunct="1">
              <a:lnSpc>
                <a:spcPct val="90000"/>
              </a:lnSpc>
              <a:buClr>
                <a:schemeClr val="accent1">
                  <a:lumMod val="75000"/>
                </a:schemeClr>
              </a:buClr>
              <a:buFont typeface="Arial"/>
              <a:buChar char="•"/>
              <a:defRPr/>
            </a:pPr>
            <a:r>
              <a:rPr lang="en-US" altLang="x-none" sz="3200" dirty="0">
                <a:latin typeface="Calibri" charset="0"/>
              </a:rPr>
              <a:t>Explain why your research project is important to the general population</a:t>
            </a:r>
          </a:p>
          <a:p>
            <a:pPr eaLnBrk="1" fontAlgn="auto" hangingPunct="1">
              <a:lnSpc>
                <a:spcPct val="90000"/>
              </a:lnSpc>
              <a:buClr>
                <a:schemeClr val="accent1">
                  <a:lumMod val="75000"/>
                </a:schemeClr>
              </a:buClr>
              <a:buFont typeface="Arial"/>
              <a:buChar char="•"/>
              <a:defRPr/>
            </a:pPr>
            <a:r>
              <a:rPr lang="en-US" altLang="ja-JP" sz="3200" dirty="0">
                <a:latin typeface="Calibri" charset="0"/>
              </a:rPr>
              <a:t>Close with y</a:t>
            </a:r>
            <a:r>
              <a:rPr lang="en-US" altLang="ja-JP" sz="3200" dirty="0">
                <a:latin typeface="Calibri" charset="0"/>
                <a:ea typeface="MS PGothic" charset="-128"/>
              </a:rPr>
              <a:t>our </a:t>
            </a:r>
            <a:r>
              <a:rPr lang="ja-JP" altLang="en-US" sz="3200">
                <a:latin typeface="Calibri" charset="0"/>
                <a:ea typeface="MS PGothic" charset="-128"/>
              </a:rPr>
              <a:t>“</a:t>
            </a:r>
            <a:r>
              <a:rPr lang="en-US" altLang="ja-JP" sz="3200" dirty="0">
                <a:latin typeface="Calibri" charset="0"/>
                <a:ea typeface="MS PGothic" charset="-128"/>
              </a:rPr>
              <a:t>take-home</a:t>
            </a:r>
            <a:r>
              <a:rPr lang="ja-JP" altLang="en-US" sz="3200">
                <a:latin typeface="Calibri" charset="0"/>
                <a:ea typeface="MS PGothic" charset="-128"/>
              </a:rPr>
              <a:t>”</a:t>
            </a:r>
            <a:r>
              <a:rPr lang="en-US" altLang="ja-JP" sz="3200" dirty="0">
                <a:latin typeface="Calibri" charset="0"/>
                <a:ea typeface="MS PGothic" charset="-128"/>
              </a:rPr>
              <a:t> message in a summary</a:t>
            </a:r>
            <a:endParaRPr lang="en-US" altLang="x-none" sz="3200" dirty="0">
              <a:latin typeface="Calibri"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F38E058F-3CB0-5C46-A645-8C1D4AE8AEA6}"/>
              </a:ext>
            </a:extLst>
          </p:cNvPr>
          <p:cNvSpPr>
            <a:spLocks noChangeArrowheads="1"/>
          </p:cNvSpPr>
          <p:nvPr/>
        </p:nvSpPr>
        <p:spPr bwMode="auto">
          <a:xfrm>
            <a:off x="3927475" y="1814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endParaRPr lang="en-US" altLang="en-US" sz="2400"/>
          </a:p>
        </p:txBody>
      </p:sp>
      <p:sp>
        <p:nvSpPr>
          <p:cNvPr id="76802" name="Rectangle 3">
            <a:extLst>
              <a:ext uri="{FF2B5EF4-FFF2-40B4-BE49-F238E27FC236}">
                <a16:creationId xmlns:a16="http://schemas.microsoft.com/office/drawing/2014/main" id="{45618EB4-A004-4043-8424-2EA627CD22E4}"/>
              </a:ext>
            </a:extLst>
          </p:cNvPr>
          <p:cNvSpPr>
            <a:spLocks noChangeArrowheads="1"/>
          </p:cNvSpPr>
          <p:nvPr/>
        </p:nvSpPr>
        <p:spPr bwMode="auto">
          <a:xfrm>
            <a:off x="4933950" y="2219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endParaRPr lang="en-US" altLang="en-US" sz="2400"/>
          </a:p>
        </p:txBody>
      </p:sp>
      <p:pic>
        <p:nvPicPr>
          <p:cNvPr id="76803" name="Picture 5" descr="DSC_0524">
            <a:extLst>
              <a:ext uri="{FF2B5EF4-FFF2-40B4-BE49-F238E27FC236}">
                <a16:creationId xmlns:a16="http://schemas.microsoft.com/office/drawing/2014/main" id="{3332CCAA-0386-7C44-BA83-8E21B6E80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7086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6">
            <a:extLst>
              <a:ext uri="{FF2B5EF4-FFF2-40B4-BE49-F238E27FC236}">
                <a16:creationId xmlns:a16="http://schemas.microsoft.com/office/drawing/2014/main" id="{494EB44B-8F8C-A840-A5F1-7EBE1E712E32}"/>
              </a:ext>
            </a:extLst>
          </p:cNvPr>
          <p:cNvSpPr txBox="1">
            <a:spLocks noChangeArrowheads="1"/>
          </p:cNvSpPr>
          <p:nvPr/>
        </p:nvSpPr>
        <p:spPr bwMode="auto">
          <a:xfrm>
            <a:off x="1009650" y="236538"/>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spcBef>
                <a:spcPct val="50000"/>
              </a:spcBef>
            </a:pPr>
            <a:r>
              <a:rPr lang="en-US" altLang="en-US" sz="2400" b="1" dirty="0"/>
              <a:t>A GOOD POSTER GIVES INFORMATION </a:t>
            </a:r>
            <a:br>
              <a:rPr lang="en-US" altLang="en-US" sz="2400" b="1" dirty="0"/>
            </a:br>
            <a:r>
              <a:rPr lang="en-US" altLang="en-US" sz="2400" b="1" dirty="0"/>
              <a:t>WITH OR WITHOUT THE PRESENTER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77AA36D2-6318-0848-BCC4-E80ABAF41DF0}"/>
              </a:ext>
            </a:extLst>
          </p:cNvPr>
          <p:cNvSpPr>
            <a:spLocks noGrp="1" noChangeArrowheads="1"/>
          </p:cNvSpPr>
          <p:nvPr>
            <p:ph type="title"/>
          </p:nvPr>
        </p:nvSpPr>
        <p:spPr>
          <a:xfrm>
            <a:off x="990600" y="4763"/>
            <a:ext cx="7543800" cy="1084262"/>
          </a:xfrm>
        </p:spPr>
        <p:txBody>
          <a:bodyPr rtlCol="0">
            <a:normAutofit/>
          </a:bodyPr>
          <a:lstStyle/>
          <a:p>
            <a:pPr eaLnBrk="1" fontAlgn="auto" hangingPunct="1">
              <a:spcAft>
                <a:spcPts val="0"/>
              </a:spcAft>
              <a:defRPr/>
            </a:pPr>
            <a:r>
              <a:rPr lang="en-US" altLang="en-US" dirty="0">
                <a:solidFill>
                  <a:schemeClr val="tx1">
                    <a:lumMod val="75000"/>
                    <a:lumOff val="25000"/>
                  </a:schemeClr>
                </a:solidFill>
              </a:rPr>
              <a:t>IMPORTANT INFORMATION</a:t>
            </a:r>
          </a:p>
        </p:txBody>
      </p:sp>
      <p:sp>
        <p:nvSpPr>
          <p:cNvPr id="81922" name="Text Box 4">
            <a:extLst>
              <a:ext uri="{FF2B5EF4-FFF2-40B4-BE49-F238E27FC236}">
                <a16:creationId xmlns:a16="http://schemas.microsoft.com/office/drawing/2014/main" id="{BD8D0775-342A-BF40-8231-C9D414B57CB3}"/>
              </a:ext>
            </a:extLst>
          </p:cNvPr>
          <p:cNvSpPr txBox="1">
            <a:spLocks noChangeArrowheads="1"/>
          </p:cNvSpPr>
          <p:nvPr/>
        </p:nvSpPr>
        <p:spPr bwMode="auto">
          <a:xfrm>
            <a:off x="1149351" y="815974"/>
            <a:ext cx="7689849"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spcBef>
                <a:spcPct val="50000"/>
              </a:spcBef>
            </a:pPr>
            <a:endParaRPr lang="en-US" altLang="en-US" sz="2400" dirty="0"/>
          </a:p>
          <a:p>
            <a:pPr algn="ctr">
              <a:spcBef>
                <a:spcPct val="50000"/>
              </a:spcBef>
            </a:pPr>
            <a:r>
              <a:rPr lang="en-US" altLang="en-US" sz="2800" dirty="0"/>
              <a:t>All Presenters </a:t>
            </a:r>
            <a:r>
              <a:rPr lang="en-US" altLang="en-US" sz="2800" b="1" dirty="0"/>
              <a:t>MUST</a:t>
            </a:r>
            <a:r>
              <a:rPr lang="en-US" altLang="en-US" sz="2800" dirty="0"/>
              <a:t> register at: </a:t>
            </a:r>
            <a:r>
              <a:rPr lang="en-US" altLang="en-US" sz="2800" dirty="0">
                <a:hlinkClick r:id="rId2"/>
              </a:rPr>
              <a:t>https://surf.umbc.edu/registration/</a:t>
            </a:r>
            <a:endParaRPr lang="en-US" altLang="en-US" sz="2800" dirty="0"/>
          </a:p>
          <a:p>
            <a:pPr algn="ctr">
              <a:spcBef>
                <a:spcPct val="50000"/>
              </a:spcBef>
            </a:pPr>
            <a:endParaRPr lang="en-US" altLang="en-US" sz="2800" dirty="0"/>
          </a:p>
          <a:p>
            <a:pPr algn="ctr">
              <a:spcBef>
                <a:spcPct val="50000"/>
              </a:spcBef>
            </a:pPr>
            <a:r>
              <a:rPr lang="en-US" altLang="en-US" sz="2800" dirty="0"/>
              <a:t>Abstracts </a:t>
            </a:r>
            <a:r>
              <a:rPr lang="en-US" altLang="en-US" sz="2800" b="1" dirty="0"/>
              <a:t>MUST</a:t>
            </a:r>
            <a:r>
              <a:rPr lang="en-US" altLang="en-US" sz="2800" dirty="0"/>
              <a:t> be submitted by</a:t>
            </a:r>
            <a:br>
              <a:rPr lang="en-US" altLang="en-US" sz="2800" b="1" dirty="0"/>
            </a:br>
            <a:r>
              <a:rPr lang="en-US" altLang="en-US" sz="2800" b="1" dirty="0"/>
              <a:t>Monday, July 26, 2021</a:t>
            </a:r>
          </a:p>
          <a:p>
            <a:pPr algn="ctr">
              <a:spcBef>
                <a:spcPct val="50000"/>
              </a:spcBef>
            </a:pPr>
            <a:endParaRPr lang="en-US" altLang="en-US" sz="2800" dirty="0"/>
          </a:p>
          <a:p>
            <a:pPr algn="ctr">
              <a:spcBef>
                <a:spcPct val="50000"/>
              </a:spcBef>
            </a:pPr>
            <a:r>
              <a:rPr lang="en-US" altLang="en-US" sz="2800" dirty="0"/>
              <a:t>VoiceThread Presentations </a:t>
            </a:r>
            <a:r>
              <a:rPr lang="en-US" altLang="en-US" sz="2800" b="1" dirty="0"/>
              <a:t>MUST</a:t>
            </a:r>
            <a:r>
              <a:rPr lang="en-US" altLang="en-US" sz="2800" dirty="0"/>
              <a:t> be submitted by</a:t>
            </a:r>
            <a:br>
              <a:rPr lang="en-US" altLang="en-US" sz="2800" dirty="0"/>
            </a:br>
            <a:r>
              <a:rPr lang="en-US" altLang="en-US" sz="2800" b="1" dirty="0"/>
              <a:t>Monday, August 2, 2021</a:t>
            </a:r>
          </a:p>
        </p:txBody>
      </p:sp>
      <p:sp>
        <p:nvSpPr>
          <p:cNvPr id="81923" name="TextBox 1">
            <a:extLst>
              <a:ext uri="{FF2B5EF4-FFF2-40B4-BE49-F238E27FC236}">
                <a16:creationId xmlns:a16="http://schemas.microsoft.com/office/drawing/2014/main" id="{EAF27F21-D524-C345-9D28-CC5C9D10AEB6}"/>
              </a:ext>
            </a:extLst>
          </p:cNvPr>
          <p:cNvSpPr txBox="1">
            <a:spLocks noChangeArrowheads="1"/>
          </p:cNvSpPr>
          <p:nvPr/>
        </p:nvSpPr>
        <p:spPr bwMode="auto">
          <a:xfrm>
            <a:off x="2209800" y="6096000"/>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r>
              <a:rPr lang="en-US" altLang="en-US" sz="1800" dirty="0"/>
              <a:t>https://</a:t>
            </a:r>
            <a:r>
              <a:rPr lang="en-US" altLang="en-US" sz="1800" dirty="0" err="1"/>
              <a:t>surf.umbc.edu</a:t>
            </a:r>
            <a:r>
              <a:rPr lang="en-US" altLang="en-US" sz="1800" dirty="0"/>
              <a:t>/registration/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8D3E5641-D8AA-8843-8DA4-666210CCDDE9}"/>
              </a:ext>
            </a:extLst>
          </p:cNvPr>
          <p:cNvSpPr>
            <a:spLocks noGrp="1" noChangeArrowheads="1"/>
          </p:cNvSpPr>
          <p:nvPr>
            <p:ph type="title"/>
          </p:nvPr>
        </p:nvSpPr>
        <p:spPr>
          <a:xfrm>
            <a:off x="381000" y="152400"/>
            <a:ext cx="4343400" cy="674688"/>
          </a:xfrm>
        </p:spPr>
        <p:txBody>
          <a:bodyPr rtlCol="0">
            <a:normAutofit fontScale="90000"/>
          </a:bodyPr>
          <a:lstStyle/>
          <a:p>
            <a:pPr eaLnBrk="1" fontAlgn="auto" hangingPunct="1">
              <a:spcAft>
                <a:spcPts val="0"/>
              </a:spcAft>
              <a:defRPr/>
            </a:pPr>
            <a:r>
              <a:rPr lang="en-US" altLang="en-US" b="1" dirty="0">
                <a:ln>
                  <a:noFill/>
                </a:ln>
              </a:rPr>
              <a:t>After SURF </a:t>
            </a:r>
            <a:r>
              <a:rPr lang="mr-IN" altLang="en-US" b="1" dirty="0">
                <a:ln>
                  <a:noFill/>
                </a:ln>
              </a:rPr>
              <a:t>…</a:t>
            </a:r>
            <a:endParaRPr lang="en-US" altLang="en-US" b="1" dirty="0">
              <a:ln>
                <a:noFill/>
              </a:ln>
            </a:endParaRPr>
          </a:p>
        </p:txBody>
      </p:sp>
      <p:sp>
        <p:nvSpPr>
          <p:cNvPr id="83970" name="Rectangle 4">
            <a:extLst>
              <a:ext uri="{FF2B5EF4-FFF2-40B4-BE49-F238E27FC236}">
                <a16:creationId xmlns:a16="http://schemas.microsoft.com/office/drawing/2014/main" id="{C1287394-503E-AC44-AAC9-A4E1EA35884C}"/>
              </a:ext>
            </a:extLst>
          </p:cNvPr>
          <p:cNvSpPr>
            <a:spLocks noGrp="1" noChangeArrowheads="1"/>
          </p:cNvSpPr>
          <p:nvPr>
            <p:ph type="body" sz="half" idx="2"/>
          </p:nvPr>
        </p:nvSpPr>
        <p:spPr>
          <a:xfrm>
            <a:off x="1066800" y="2590800"/>
            <a:ext cx="8051800" cy="2682875"/>
          </a:xfrm>
        </p:spPr>
        <p:txBody>
          <a:bodyPr/>
          <a:lstStyle/>
          <a:p>
            <a:pPr eaLnBrk="1" hangingPunct="1">
              <a:buClr>
                <a:schemeClr val="accent1"/>
              </a:buClr>
            </a:pPr>
            <a:r>
              <a:rPr lang="en-US" altLang="en-US" sz="2000" dirty="0">
                <a:latin typeface="Lucida Grande" panose="020B0600040502020204" pitchFamily="34" charset="0"/>
              </a:rPr>
              <a:t>Remember to ask and receive permission </a:t>
            </a:r>
            <a:r>
              <a:rPr lang="en-US" altLang="en-US" sz="2000" u="sng" dirty="0">
                <a:latin typeface="Lucida Grande" panose="020B0600040502020204" pitchFamily="34" charset="0"/>
              </a:rPr>
              <a:t>in advance</a:t>
            </a:r>
            <a:r>
              <a:rPr lang="en-US" altLang="en-US" sz="2000" dirty="0">
                <a:latin typeface="Lucida Grande" panose="020B0600040502020204" pitchFamily="34" charset="0"/>
              </a:rPr>
              <a:t> from your mentor for any and all future presentations of your summer research. This is critical!</a:t>
            </a:r>
          </a:p>
          <a:p>
            <a:pPr eaLnBrk="1" hangingPunct="1">
              <a:buClr>
                <a:schemeClr val="accent1"/>
              </a:buClr>
            </a:pPr>
            <a:r>
              <a:rPr lang="en-US" altLang="en-US" sz="2000" dirty="0">
                <a:latin typeface="Lucida Grande" panose="020B0600040502020204" pitchFamily="34" charset="0"/>
              </a:rPr>
              <a:t>Build your curriculum vitae or resume by working with your mentor to create a notation to add about your conference participation that lists the presentation authors, date, formal title of presentation, and formal name of meeting with the location.</a:t>
            </a:r>
            <a:br>
              <a:rPr lang="en-US" altLang="en-US" sz="2000" dirty="0">
                <a:latin typeface="Lucida Grande" panose="020B0600040502020204" pitchFamily="34" charset="0"/>
              </a:rPr>
            </a:br>
            <a:br>
              <a:rPr lang="en-US" altLang="en-US" sz="2000" b="1" dirty="0">
                <a:latin typeface="Lucida Grande" panose="020B0600040502020204" pitchFamily="34" charset="0"/>
              </a:rPr>
            </a:br>
            <a:r>
              <a:rPr lang="en-US" altLang="en-US" sz="2000" b="1" i="1" dirty="0">
                <a:latin typeface="Lucida Grande" panose="020B0600040502020204" pitchFamily="34" charset="0"/>
              </a:rPr>
              <a:t>Example:</a:t>
            </a:r>
            <a:br>
              <a:rPr lang="en-US" altLang="en-US" sz="2000" b="1" dirty="0">
                <a:latin typeface="Lucida Grande" panose="020B0600040502020204" pitchFamily="34" charset="0"/>
              </a:rPr>
            </a:br>
            <a:r>
              <a:rPr lang="en-US" altLang="en-US" sz="2000" dirty="0"/>
              <a:t>Sutphin, K., </a:t>
            </a:r>
            <a:r>
              <a:rPr lang="en-US" altLang="en-US" sz="2000" dirty="0">
                <a:solidFill>
                  <a:srgbClr val="0070C0"/>
                </a:solidFill>
              </a:rPr>
              <a:t>add any other research names</a:t>
            </a:r>
            <a:r>
              <a:rPr lang="en-US" altLang="en-US" sz="2000" dirty="0"/>
              <a:t>, &amp; Mentor, U.R. (2018, August). </a:t>
            </a:r>
            <a:r>
              <a:rPr lang="en-US" altLang="en-US" sz="2000" i="1" dirty="0"/>
              <a:t>Preparing an Effective Scientific Poster.</a:t>
            </a:r>
            <a:r>
              <a:rPr lang="en-US" altLang="en-US" sz="2000" dirty="0"/>
              <a:t>  Poster session presentation at the Summer Undergraduate Research Fest at UMBC, Baltimore, MD.</a:t>
            </a:r>
            <a:br>
              <a:rPr lang="en-US" altLang="en-US" sz="2000" b="1" dirty="0">
                <a:latin typeface="Lucida Grande" panose="020B0600040502020204" pitchFamily="34" charset="0"/>
              </a:rPr>
            </a:br>
            <a:br>
              <a:rPr lang="en-US" altLang="en-US" sz="2000" b="1" dirty="0">
                <a:latin typeface="Lucida Grande" panose="020B0600040502020204" pitchFamily="34" charset="0"/>
              </a:rPr>
            </a:br>
            <a:r>
              <a:rPr lang="en-US" altLang="en-US" sz="2000" dirty="0">
                <a:latin typeface="Lucida Grande" panose="020B0600040502020204" pitchFamily="34" charset="0"/>
              </a:rPr>
              <a:t>F</a:t>
            </a:r>
            <a:r>
              <a:rPr lang="en-US" altLang="en-US" sz="2000" dirty="0"/>
              <a:t>or more information, visit:  </a:t>
            </a:r>
            <a:r>
              <a:rPr lang="en-US" altLang="en-US" sz="2000" dirty="0">
                <a:hlinkClick r:id="rId3"/>
              </a:rPr>
              <a:t>https://gsehd.gwu.edu/content/how-conferences-are-displayed-your-resume-or-cv</a:t>
            </a:r>
            <a:endParaRPr lang="en-US" altLang="en-US" sz="2000" dirty="0"/>
          </a:p>
          <a:p>
            <a:pPr eaLnBrk="1" hangingPunct="1">
              <a:buClr>
                <a:schemeClr val="accent1"/>
              </a:buClr>
            </a:pPr>
            <a:endParaRPr lang="en-US" altLang="en-US" dirty="0">
              <a:latin typeface="Lucida Grande" panose="020B06000405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9DC2E9AD-626B-2442-A265-DED7BFC30BD9}"/>
              </a:ext>
            </a:extLst>
          </p:cNvPr>
          <p:cNvSpPr>
            <a:spLocks noGrp="1" noChangeArrowheads="1"/>
          </p:cNvSpPr>
          <p:nvPr>
            <p:ph type="title"/>
          </p:nvPr>
        </p:nvSpPr>
        <p:spPr>
          <a:xfrm>
            <a:off x="304800" y="152400"/>
            <a:ext cx="4953000" cy="674688"/>
          </a:xfrm>
        </p:spPr>
        <p:txBody>
          <a:bodyPr rtlCol="0">
            <a:normAutofit fontScale="90000"/>
          </a:bodyPr>
          <a:lstStyle/>
          <a:p>
            <a:pPr eaLnBrk="1" fontAlgn="auto" hangingPunct="1">
              <a:spcAft>
                <a:spcPts val="0"/>
              </a:spcAft>
              <a:defRPr/>
            </a:pPr>
            <a:r>
              <a:rPr lang="en-US" altLang="en-US" b="1" dirty="0">
                <a:ln>
                  <a:noFill/>
                </a:ln>
              </a:rPr>
              <a:t>FINISHING UP…</a:t>
            </a:r>
          </a:p>
        </p:txBody>
      </p:sp>
      <p:pic>
        <p:nvPicPr>
          <p:cNvPr id="86018" name="Picture 5">
            <a:extLst>
              <a:ext uri="{FF2B5EF4-FFF2-40B4-BE49-F238E27FC236}">
                <a16:creationId xmlns:a16="http://schemas.microsoft.com/office/drawing/2014/main" id="{3678AF5A-9A12-FB46-AE3C-D14BE2E3B465}"/>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1600200"/>
            <a:ext cx="1752600" cy="1538288"/>
          </a:xfrm>
        </p:spPr>
      </p:pic>
      <p:sp>
        <p:nvSpPr>
          <p:cNvPr id="86019" name="Rectangle 4">
            <a:extLst>
              <a:ext uri="{FF2B5EF4-FFF2-40B4-BE49-F238E27FC236}">
                <a16:creationId xmlns:a16="http://schemas.microsoft.com/office/drawing/2014/main" id="{F52427DF-5208-164C-B3A7-A24DEB73BF3E}"/>
              </a:ext>
            </a:extLst>
          </p:cNvPr>
          <p:cNvSpPr>
            <a:spLocks noGrp="1" noChangeArrowheads="1"/>
          </p:cNvSpPr>
          <p:nvPr>
            <p:ph type="body" sz="half" idx="2"/>
          </p:nvPr>
        </p:nvSpPr>
        <p:spPr>
          <a:xfrm>
            <a:off x="2932112" y="1066800"/>
            <a:ext cx="5297488" cy="3332163"/>
          </a:xfrm>
        </p:spPr>
        <p:txBody>
          <a:bodyPr/>
          <a:lstStyle/>
          <a:p>
            <a:pPr marL="377825" indent="-342900" eaLnBrk="1" hangingPunct="1">
              <a:spcAft>
                <a:spcPct val="0"/>
              </a:spcAft>
            </a:pPr>
            <a:r>
              <a:rPr lang="en-US" altLang="en-US" sz="2800" dirty="0">
                <a:latin typeface="Calibri" panose="020F0502020204030204" pitchFamily="34" charset="0"/>
              </a:rPr>
              <a:t>Seek advice from your research mentor and members of your research group/lab as your poster reflects their work</a:t>
            </a:r>
          </a:p>
          <a:p>
            <a:pPr marL="377825" indent="-342900" eaLnBrk="1" hangingPunct="1">
              <a:spcAft>
                <a:spcPct val="0"/>
              </a:spcAft>
            </a:pPr>
            <a:r>
              <a:rPr lang="en-US" altLang="en-US" sz="2800" dirty="0">
                <a:latin typeface="Calibri" panose="020F0502020204030204" pitchFamily="34" charset="0"/>
              </a:rPr>
              <a:t>Practice giving your poster presentation </a:t>
            </a:r>
            <a:r>
              <a:rPr lang="en-US" altLang="en-US" sz="2800">
                <a:latin typeface="Calibri" panose="020F0502020204030204" pitchFamily="34" charset="0"/>
              </a:rPr>
              <a:t>to colleagues</a:t>
            </a:r>
            <a:endParaRPr lang="en-US" altLang="en-US" sz="2800" dirty="0">
              <a:latin typeface="Calibri" panose="020F0502020204030204" pitchFamily="34" charset="0"/>
            </a:endParaRPr>
          </a:p>
        </p:txBody>
      </p:sp>
      <p:sp>
        <p:nvSpPr>
          <p:cNvPr id="86020" name="Text Box 6">
            <a:extLst>
              <a:ext uri="{FF2B5EF4-FFF2-40B4-BE49-F238E27FC236}">
                <a16:creationId xmlns:a16="http://schemas.microsoft.com/office/drawing/2014/main" id="{33227756-81E4-5244-9210-866B48499743}"/>
              </a:ext>
            </a:extLst>
          </p:cNvPr>
          <p:cNvSpPr txBox="1">
            <a:spLocks noChangeArrowheads="1"/>
          </p:cNvSpPr>
          <p:nvPr/>
        </p:nvSpPr>
        <p:spPr bwMode="auto">
          <a:xfrm>
            <a:off x="963613" y="57912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ctr">
              <a:spcBef>
                <a:spcPct val="50000"/>
              </a:spcBef>
            </a:pPr>
            <a:r>
              <a:rPr lang="en-US" altLang="en-US" sz="1200">
                <a:latin typeface="Lucida Grande" panose="020B0600040502020204" pitchFamily="34" charset="0"/>
              </a:rPr>
              <a:t>Special thanks to Zoe Warwick, Ph.D. and Stephen Miller, Ph.D.  for the assistance </a:t>
            </a:r>
            <a:br>
              <a:rPr lang="en-US" altLang="en-US" sz="1200">
                <a:latin typeface="Lucida Grande" panose="020B0600040502020204" pitchFamily="34" charset="0"/>
              </a:rPr>
            </a:br>
            <a:r>
              <a:rPr lang="en-US" altLang="en-US" sz="1200">
                <a:latin typeface="Lucida Grande" panose="020B0600040502020204" pitchFamily="34" charset="0"/>
              </a:rPr>
              <a:t>provided to prior versions of this presentation.  </a:t>
            </a:r>
            <a:br>
              <a:rPr lang="en-US" altLang="en-US" sz="1200">
                <a:latin typeface="Lucida Grande" panose="020B0600040502020204" pitchFamily="34" charset="0"/>
              </a:rPr>
            </a:br>
            <a:r>
              <a:rPr lang="en-US" altLang="en-US" sz="1200">
                <a:latin typeface="Lucida Grande" panose="020B0600040502020204" pitchFamily="34" charset="0"/>
              </a:rPr>
              <a:t>© </a:t>
            </a:r>
            <a:r>
              <a:rPr lang="en-US" altLang="en-US" sz="1200" i="1">
                <a:latin typeface="Arial" panose="020B0604020202020204" pitchFamily="34" charset="0"/>
              </a:rPr>
              <a:t>Presentation created by Kathy Lee Sutphin - updated July 3, 2019</a:t>
            </a:r>
            <a:endParaRPr lang="en-US" altLang="en-US" sz="2800" i="1">
              <a:latin typeface="Arial" panose="020B0604020202020204" pitchFamily="34" charset="0"/>
            </a:endParaRPr>
          </a:p>
        </p:txBody>
      </p:sp>
      <p:sp>
        <p:nvSpPr>
          <p:cNvPr id="86021" name="TextBox 1">
            <a:extLst>
              <a:ext uri="{FF2B5EF4-FFF2-40B4-BE49-F238E27FC236}">
                <a16:creationId xmlns:a16="http://schemas.microsoft.com/office/drawing/2014/main" id="{C2862B87-0D93-EE4F-993D-FC6E26A9BFC3}"/>
              </a:ext>
            </a:extLst>
          </p:cNvPr>
          <p:cNvSpPr txBox="1">
            <a:spLocks noChangeArrowheads="1"/>
          </p:cNvSpPr>
          <p:nvPr/>
        </p:nvSpPr>
        <p:spPr bwMode="auto">
          <a:xfrm>
            <a:off x="2286000" y="4703763"/>
            <a:ext cx="594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sz="3600">
                <a:solidFill>
                  <a:srgbClr val="C00000"/>
                </a:solidFill>
                <a:latin typeface="Calibri" panose="020F0502020204030204" pitchFamily="34" charset="0"/>
              </a:rPr>
              <a:t>Thank you for your attention!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E30181D3-537D-D64F-B460-FB88F74CFE7B}"/>
              </a:ext>
            </a:extLst>
          </p:cNvPr>
          <p:cNvSpPr>
            <a:spLocks noGrp="1" noChangeArrowheads="1"/>
          </p:cNvSpPr>
          <p:nvPr>
            <p:ph idx="1"/>
          </p:nvPr>
        </p:nvSpPr>
        <p:spPr>
          <a:xfrm>
            <a:off x="1219200" y="533400"/>
            <a:ext cx="7704138" cy="3332163"/>
          </a:xfrm>
        </p:spPr>
        <p:txBody>
          <a:bodyPr rtlCol="0">
            <a:normAutofit fontScale="92500" lnSpcReduction="10000"/>
          </a:bodyPr>
          <a:lstStyle/>
          <a:p>
            <a:pPr eaLnBrk="1" fontAlgn="auto" hangingPunct="1">
              <a:lnSpc>
                <a:spcPct val="80000"/>
              </a:lnSpc>
              <a:buClr>
                <a:schemeClr val="accent1">
                  <a:lumMod val="75000"/>
                </a:schemeClr>
              </a:buClr>
              <a:buFont typeface="Arial"/>
              <a:buChar char="•"/>
              <a:defRPr/>
            </a:pPr>
            <a:endParaRPr lang="en-US" altLang="x-none">
              <a:latin typeface="Calibri" charset="0"/>
            </a:endParaRPr>
          </a:p>
          <a:p>
            <a:pPr eaLnBrk="1" fontAlgn="auto" hangingPunct="1">
              <a:lnSpc>
                <a:spcPct val="80000"/>
              </a:lnSpc>
              <a:buClr>
                <a:schemeClr val="accent1">
                  <a:lumMod val="75000"/>
                </a:schemeClr>
              </a:buClr>
              <a:buFont typeface="Wingdings 2" charset="2"/>
              <a:buNone/>
              <a:defRPr/>
            </a:pPr>
            <a:r>
              <a:rPr lang="ja-JP" altLang="en-US" sz="3600">
                <a:latin typeface="Calibri" charset="0"/>
                <a:ea typeface="MS PGothic" charset="-128"/>
              </a:rPr>
              <a:t>“</a:t>
            </a:r>
            <a:r>
              <a:rPr lang="en-US" altLang="ja-JP" sz="3600">
                <a:latin typeface="Calibri" charset="0"/>
                <a:ea typeface="MS PGothic" charset="-128"/>
              </a:rPr>
              <a:t>Criticism and testing are of the essence of our work.  This means that science is a fundamentally social activity, which implies that it depends on good communication.</a:t>
            </a:r>
            <a:r>
              <a:rPr lang="ja-JP" altLang="en-US" sz="3600">
                <a:latin typeface="Calibri" charset="0"/>
                <a:ea typeface="MS PGothic" charset="-128"/>
              </a:rPr>
              <a:t>”</a:t>
            </a:r>
            <a:endParaRPr lang="en-US" altLang="ja-JP" sz="3600">
              <a:latin typeface="Calibri" charset="0"/>
              <a:ea typeface="MS PGothic" charset="-128"/>
            </a:endParaRPr>
          </a:p>
          <a:p>
            <a:pPr eaLnBrk="1" fontAlgn="auto" hangingPunct="1">
              <a:lnSpc>
                <a:spcPct val="80000"/>
              </a:lnSpc>
              <a:buClr>
                <a:schemeClr val="accent1">
                  <a:lumMod val="75000"/>
                </a:schemeClr>
              </a:buClr>
              <a:buFont typeface="Wingdings 2" charset="2"/>
              <a:buNone/>
              <a:defRPr/>
            </a:pPr>
            <a:r>
              <a:rPr lang="en-US" altLang="x-none">
                <a:latin typeface="Calibri" charset="0"/>
              </a:rPr>
              <a:t>                                     -Hermann Bondi</a:t>
            </a:r>
            <a:r>
              <a:rPr lang="en-US" altLang="x-none" baseline="30000">
                <a:latin typeface="Calibri" charset="0"/>
              </a:rPr>
              <a:t>1</a:t>
            </a:r>
          </a:p>
          <a:p>
            <a:pPr eaLnBrk="1" fontAlgn="auto" hangingPunct="1">
              <a:lnSpc>
                <a:spcPct val="80000"/>
              </a:lnSpc>
              <a:buClr>
                <a:schemeClr val="accent1">
                  <a:lumMod val="75000"/>
                </a:schemeClr>
              </a:buClr>
              <a:buFont typeface="Arial"/>
              <a:buChar char="•"/>
              <a:defRPr/>
            </a:pPr>
            <a:endParaRPr lang="en-US" altLang="x-none">
              <a:latin typeface="Calibri" charset="0"/>
            </a:endParaRPr>
          </a:p>
          <a:p>
            <a:pPr eaLnBrk="1" fontAlgn="auto" hangingPunct="1">
              <a:lnSpc>
                <a:spcPct val="80000"/>
              </a:lnSpc>
              <a:buClr>
                <a:schemeClr val="accent1">
                  <a:lumMod val="75000"/>
                </a:schemeClr>
              </a:buClr>
              <a:buFont typeface="Wingdings 2" charset="2"/>
              <a:buNone/>
              <a:defRPr/>
            </a:pPr>
            <a:r>
              <a:rPr lang="en-US" altLang="x-none" sz="1200" baseline="30000">
                <a:latin typeface="Calibri" charset="0"/>
              </a:rPr>
              <a:t>1</a:t>
            </a:r>
            <a:r>
              <a:rPr lang="en-US" altLang="x-none" sz="1200">
                <a:latin typeface="Calibri" charset="0"/>
              </a:rPr>
              <a:t>Quoted by Robert A. Day in How to Write &amp; Publish a Scientific Paper. The Oryx Press (1998)  p. ix.</a:t>
            </a:r>
          </a:p>
          <a:p>
            <a:pPr eaLnBrk="1" fontAlgn="auto" hangingPunct="1">
              <a:lnSpc>
                <a:spcPct val="80000"/>
              </a:lnSpc>
              <a:buClr>
                <a:schemeClr val="accent1">
                  <a:lumMod val="75000"/>
                </a:schemeClr>
              </a:buClr>
              <a:buFont typeface="Arial"/>
              <a:buChar char="•"/>
              <a:defRPr/>
            </a:pPr>
            <a:endParaRPr lang="en-US" altLang="x-none">
              <a:latin typeface="Calibri" charset="0"/>
            </a:endParaRPr>
          </a:p>
          <a:p>
            <a:pPr eaLnBrk="1" fontAlgn="auto" hangingPunct="1">
              <a:lnSpc>
                <a:spcPct val="80000"/>
              </a:lnSpc>
              <a:buClr>
                <a:schemeClr val="accent1">
                  <a:lumMod val="75000"/>
                </a:schemeClr>
              </a:buClr>
              <a:buFont typeface="Arial"/>
              <a:buChar char="•"/>
              <a:defRPr/>
            </a:pPr>
            <a:endParaRPr lang="en-US" altLang="x-none">
              <a:latin typeface="Calibri" charset="0"/>
            </a:endParaRPr>
          </a:p>
        </p:txBody>
      </p:sp>
      <p:sp>
        <p:nvSpPr>
          <p:cNvPr id="27650" name="TextBox 1">
            <a:extLst>
              <a:ext uri="{FF2B5EF4-FFF2-40B4-BE49-F238E27FC236}">
                <a16:creationId xmlns:a16="http://schemas.microsoft.com/office/drawing/2014/main" id="{A89060FB-4DE2-FF42-AD1D-474AAA0009B8}"/>
              </a:ext>
            </a:extLst>
          </p:cNvPr>
          <p:cNvSpPr txBox="1">
            <a:spLocks noChangeArrowheads="1"/>
          </p:cNvSpPr>
          <p:nvPr/>
        </p:nvSpPr>
        <p:spPr bwMode="auto">
          <a:xfrm>
            <a:off x="881063" y="3890963"/>
            <a:ext cx="7881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pPr algn="r"/>
            <a:r>
              <a:rPr lang="en-US" altLang="en-US" sz="4000" b="1">
                <a:solidFill>
                  <a:srgbClr val="0070C0"/>
                </a:solidFill>
              </a:rPr>
              <a:t>It is all about the importance of scientific communication!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359EC67-C0AE-1B4C-A643-8C9920286D2D}"/>
              </a:ext>
            </a:extLst>
          </p:cNvPr>
          <p:cNvSpPr>
            <a:spLocks noGrp="1" noChangeArrowheads="1"/>
          </p:cNvSpPr>
          <p:nvPr>
            <p:ph type="title"/>
          </p:nvPr>
        </p:nvSpPr>
        <p:spPr>
          <a:xfrm>
            <a:off x="982663" y="457200"/>
            <a:ext cx="7704137" cy="1981200"/>
          </a:xfrm>
        </p:spPr>
        <p:txBody>
          <a:bodyPr rtlCol="0">
            <a:normAutofit/>
          </a:bodyPr>
          <a:lstStyle/>
          <a:p>
            <a:pPr eaLnBrk="1" fontAlgn="auto" hangingPunct="1">
              <a:spcAft>
                <a:spcPts val="0"/>
              </a:spcAft>
              <a:defRPr/>
            </a:pPr>
            <a:r>
              <a:rPr lang="en-US" altLang="en-US">
                <a:solidFill>
                  <a:schemeClr val="tx1">
                    <a:lumMod val="75000"/>
                    <a:lumOff val="25000"/>
                  </a:schemeClr>
                </a:solidFill>
              </a:rPr>
              <a:t>Why give scientific posters?</a:t>
            </a:r>
          </a:p>
        </p:txBody>
      </p:sp>
      <p:sp>
        <p:nvSpPr>
          <p:cNvPr id="28674" name="Rectangle 3">
            <a:extLst>
              <a:ext uri="{FF2B5EF4-FFF2-40B4-BE49-F238E27FC236}">
                <a16:creationId xmlns:a16="http://schemas.microsoft.com/office/drawing/2014/main" id="{920057AA-0571-4F4B-92FE-8D211977083B}"/>
              </a:ext>
            </a:extLst>
          </p:cNvPr>
          <p:cNvSpPr>
            <a:spLocks noGrp="1" noChangeArrowheads="1"/>
          </p:cNvSpPr>
          <p:nvPr>
            <p:ph idx="1"/>
          </p:nvPr>
        </p:nvSpPr>
        <p:spPr>
          <a:xfrm>
            <a:off x="982663" y="1676400"/>
            <a:ext cx="7864475" cy="4084638"/>
          </a:xfrm>
        </p:spPr>
        <p:txBody>
          <a:bodyPr/>
          <a:lstStyle/>
          <a:p>
            <a:pPr eaLnBrk="1" hangingPunct="1"/>
            <a:r>
              <a:rPr lang="en-US" altLang="en-US">
                <a:latin typeface="Calibri" panose="020F0502020204030204" pitchFamily="34" charset="0"/>
              </a:rPr>
              <a:t>To learn how to organize and effectively present research data</a:t>
            </a:r>
          </a:p>
          <a:p>
            <a:pPr eaLnBrk="1" hangingPunct="1"/>
            <a:r>
              <a:rPr lang="en-US" altLang="en-US">
                <a:latin typeface="Calibri" panose="020F0502020204030204" pitchFamily="34" charset="0"/>
              </a:rPr>
              <a:t>To convey findings in scientific research</a:t>
            </a:r>
          </a:p>
          <a:p>
            <a:pPr eaLnBrk="1" hangingPunct="1"/>
            <a:r>
              <a:rPr lang="en-US" altLang="en-US">
                <a:latin typeface="Calibri" panose="020F0502020204030204" pitchFamily="34" charset="0"/>
              </a:rPr>
              <a:t>To share and exchange ideas with colleagues</a:t>
            </a:r>
          </a:p>
          <a:p>
            <a:pPr eaLnBrk="1" hangingPunct="1"/>
            <a:r>
              <a:rPr lang="en-US" altLang="en-US">
                <a:latin typeface="Calibri" panose="020F0502020204030204" pitchFamily="34" charset="0"/>
              </a:rPr>
              <a:t>To serve as an alternative to longer oral presentations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5636-C464-1848-BDB1-5E37F2F0B07B}"/>
              </a:ext>
            </a:extLst>
          </p:cNvPr>
          <p:cNvSpPr>
            <a:spLocks noGrp="1"/>
          </p:cNvSpPr>
          <p:nvPr>
            <p:ph type="title"/>
          </p:nvPr>
        </p:nvSpPr>
        <p:spPr>
          <a:xfrm>
            <a:off x="982663" y="457200"/>
            <a:ext cx="7704137" cy="1981200"/>
          </a:xfrm>
        </p:spPr>
        <p:txBody>
          <a:bodyPr rtlCol="0">
            <a:normAutofit/>
          </a:bodyPr>
          <a:lstStyle/>
          <a:p>
            <a:pPr eaLnBrk="1" fontAlgn="auto" hangingPunct="1">
              <a:spcAft>
                <a:spcPts val="0"/>
              </a:spcAft>
              <a:defRPr/>
            </a:pPr>
            <a:r>
              <a:rPr lang="en-US">
                <a:solidFill>
                  <a:schemeClr val="tx1">
                    <a:lumMod val="75000"/>
                    <a:lumOff val="25000"/>
                  </a:schemeClr>
                </a:solidFill>
              </a:rPr>
              <a:t>Steps to a Poster Presentation</a:t>
            </a:r>
          </a:p>
        </p:txBody>
      </p:sp>
      <p:sp>
        <p:nvSpPr>
          <p:cNvPr id="9218" name="Content Placeholder 2">
            <a:extLst>
              <a:ext uri="{FF2B5EF4-FFF2-40B4-BE49-F238E27FC236}">
                <a16:creationId xmlns:a16="http://schemas.microsoft.com/office/drawing/2014/main" id="{EC543969-72D4-4542-866A-43618A1426BC}"/>
              </a:ext>
            </a:extLst>
          </p:cNvPr>
          <p:cNvSpPr>
            <a:spLocks noGrp="1"/>
          </p:cNvSpPr>
          <p:nvPr>
            <p:ph idx="1"/>
          </p:nvPr>
        </p:nvSpPr>
        <p:spPr>
          <a:xfrm>
            <a:off x="1219200" y="2057400"/>
            <a:ext cx="7704138" cy="3332163"/>
          </a:xfrm>
        </p:spPr>
        <p:txBody>
          <a:bodyPr rtlCol="0">
            <a:normAutofit fontScale="92500" lnSpcReduction="20000"/>
          </a:bodyPr>
          <a:lstStyle/>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Conduct Research</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Write &amp; Revise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Review Abstract (by Mentor) </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Submit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Prepare Presentation</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Present Research</a:t>
            </a:r>
            <a:endParaRPr lang="en-US" altLang="x-none" sz="3200">
              <a:latin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6310-9507-E343-90C9-0CD9F1A42735}"/>
              </a:ext>
            </a:extLst>
          </p:cNvPr>
          <p:cNvSpPr>
            <a:spLocks noGrp="1"/>
          </p:cNvSpPr>
          <p:nvPr>
            <p:ph type="title"/>
          </p:nvPr>
        </p:nvSpPr>
        <p:spPr>
          <a:xfrm>
            <a:off x="1100138" y="114300"/>
            <a:ext cx="7704137" cy="1981200"/>
          </a:xfrm>
        </p:spPr>
        <p:txBody>
          <a:bodyPr rtlCol="0">
            <a:normAutofit/>
          </a:bodyPr>
          <a:lstStyle/>
          <a:p>
            <a:pPr eaLnBrk="1" fontAlgn="auto" hangingPunct="1">
              <a:spcAft>
                <a:spcPts val="0"/>
              </a:spcAft>
              <a:defRPr/>
            </a:pPr>
            <a:r>
              <a:rPr lang="en-US">
                <a:solidFill>
                  <a:schemeClr val="tx1">
                    <a:lumMod val="75000"/>
                    <a:lumOff val="25000"/>
                  </a:schemeClr>
                </a:solidFill>
              </a:rPr>
              <a:t>Steps to a Poster Presentation</a:t>
            </a:r>
          </a:p>
        </p:txBody>
      </p:sp>
      <p:sp>
        <p:nvSpPr>
          <p:cNvPr id="10242" name="Content Placeholder 2">
            <a:extLst>
              <a:ext uri="{FF2B5EF4-FFF2-40B4-BE49-F238E27FC236}">
                <a16:creationId xmlns:a16="http://schemas.microsoft.com/office/drawing/2014/main" id="{FBE4C8F6-A86C-094B-8ACB-32F6F6ABB63F}"/>
              </a:ext>
            </a:extLst>
          </p:cNvPr>
          <p:cNvSpPr>
            <a:spLocks noGrp="1"/>
          </p:cNvSpPr>
          <p:nvPr>
            <p:ph idx="1"/>
          </p:nvPr>
        </p:nvSpPr>
        <p:spPr>
          <a:xfrm>
            <a:off x="914400" y="1682750"/>
            <a:ext cx="7704138" cy="3332163"/>
          </a:xfrm>
        </p:spPr>
        <p:txBody>
          <a:bodyPr rtlCol="0">
            <a:normAutofit fontScale="92500" lnSpcReduction="20000"/>
          </a:bodyPr>
          <a:lstStyle/>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Conduct Research</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Write &amp; Revise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Review Abstract (by Mentor) </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Submit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Prepare Presentation</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Present Research</a:t>
            </a:r>
            <a:endParaRPr lang="en-US" altLang="x-none" sz="3200">
              <a:latin typeface="Calibri" charset="0"/>
            </a:endParaRPr>
          </a:p>
        </p:txBody>
      </p:sp>
      <p:sp>
        <p:nvSpPr>
          <p:cNvPr id="30723" name="TextBox 4">
            <a:extLst>
              <a:ext uri="{FF2B5EF4-FFF2-40B4-BE49-F238E27FC236}">
                <a16:creationId xmlns:a16="http://schemas.microsoft.com/office/drawing/2014/main" id="{7B210B28-298B-F942-8722-B10EFBB3831E}"/>
              </a:ext>
            </a:extLst>
          </p:cNvPr>
          <p:cNvSpPr txBox="1">
            <a:spLocks noChangeArrowheads="1"/>
          </p:cNvSpPr>
          <p:nvPr/>
        </p:nvSpPr>
        <p:spPr bwMode="auto">
          <a:xfrm rot="1735952">
            <a:off x="6157913" y="2089150"/>
            <a:ext cx="24653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b="1">
                <a:solidFill>
                  <a:srgbClr val="F28705"/>
                </a:solidFill>
                <a:latin typeface="Times New Roman" panose="02020603050405020304" pitchFamily="18" charset="0"/>
              </a:rPr>
              <a:t>RESEARCH</a:t>
            </a:r>
          </a:p>
        </p:txBody>
      </p:sp>
      <p:sp>
        <p:nvSpPr>
          <p:cNvPr id="6" name="Rectangle 5">
            <a:extLst>
              <a:ext uri="{FF2B5EF4-FFF2-40B4-BE49-F238E27FC236}">
                <a16:creationId xmlns:a16="http://schemas.microsoft.com/office/drawing/2014/main" id="{ACC33712-815F-E248-9D26-E8E441147457}"/>
              </a:ext>
            </a:extLst>
          </p:cNvPr>
          <p:cNvSpPr/>
          <p:nvPr/>
        </p:nvSpPr>
        <p:spPr>
          <a:xfrm>
            <a:off x="822325" y="1503363"/>
            <a:ext cx="4968875" cy="782637"/>
          </a:xfrm>
          <a:prstGeom prst="rect">
            <a:avLst/>
          </a:prstGeom>
          <a:noFill/>
          <a:ln w="38100">
            <a:solidFill>
              <a:srgbClr val="F287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D294-3AF1-5F46-8825-6EFAD24D8740}"/>
              </a:ext>
            </a:extLst>
          </p:cNvPr>
          <p:cNvSpPr>
            <a:spLocks noGrp="1"/>
          </p:cNvSpPr>
          <p:nvPr>
            <p:ph type="title"/>
          </p:nvPr>
        </p:nvSpPr>
        <p:spPr>
          <a:xfrm>
            <a:off x="1100138" y="114300"/>
            <a:ext cx="7704137" cy="1981200"/>
          </a:xfrm>
        </p:spPr>
        <p:txBody>
          <a:bodyPr rtlCol="0">
            <a:normAutofit/>
          </a:bodyPr>
          <a:lstStyle/>
          <a:p>
            <a:pPr eaLnBrk="1" fontAlgn="auto" hangingPunct="1">
              <a:spcAft>
                <a:spcPts val="0"/>
              </a:spcAft>
              <a:defRPr/>
            </a:pPr>
            <a:r>
              <a:rPr lang="en-US">
                <a:solidFill>
                  <a:schemeClr val="tx1">
                    <a:lumMod val="75000"/>
                    <a:lumOff val="25000"/>
                  </a:schemeClr>
                </a:solidFill>
              </a:rPr>
              <a:t>Steps to a Poster Presentation</a:t>
            </a:r>
          </a:p>
        </p:txBody>
      </p:sp>
      <p:sp>
        <p:nvSpPr>
          <p:cNvPr id="10242" name="Content Placeholder 2">
            <a:extLst>
              <a:ext uri="{FF2B5EF4-FFF2-40B4-BE49-F238E27FC236}">
                <a16:creationId xmlns:a16="http://schemas.microsoft.com/office/drawing/2014/main" id="{1752DE91-B595-704A-8FA5-B0E24944BEFA}"/>
              </a:ext>
            </a:extLst>
          </p:cNvPr>
          <p:cNvSpPr>
            <a:spLocks noGrp="1"/>
          </p:cNvSpPr>
          <p:nvPr>
            <p:ph idx="1"/>
          </p:nvPr>
        </p:nvSpPr>
        <p:spPr>
          <a:xfrm>
            <a:off x="914400" y="1682750"/>
            <a:ext cx="7704138" cy="3332163"/>
          </a:xfrm>
        </p:spPr>
        <p:txBody>
          <a:bodyPr rtlCol="0">
            <a:normAutofit fontScale="92500" lnSpcReduction="20000"/>
          </a:bodyPr>
          <a:lstStyle/>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Conduct Research</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Write &amp; Revise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Review Abstract (by Mentor) </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Submit Abstract</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Prepare Presentation</a:t>
            </a:r>
          </a:p>
          <a:p>
            <a:pPr marL="457200" indent="-457200" eaLnBrk="1" fontAlgn="auto" hangingPunct="1">
              <a:buClr>
                <a:schemeClr val="accent1">
                  <a:lumMod val="75000"/>
                </a:schemeClr>
              </a:buClr>
              <a:buFont typeface="Calibri Light" charset="0"/>
              <a:buAutoNum type="arabicPeriod"/>
              <a:defRPr/>
            </a:pPr>
            <a:r>
              <a:rPr lang="en-US" altLang="x-none" sz="3200" b="1">
                <a:latin typeface="Calibri" charset="0"/>
              </a:rPr>
              <a:t>Present Research</a:t>
            </a:r>
            <a:endParaRPr lang="en-US" altLang="x-none" sz="3200">
              <a:latin typeface="Calibri" charset="0"/>
            </a:endParaRPr>
          </a:p>
        </p:txBody>
      </p:sp>
      <p:sp>
        <p:nvSpPr>
          <p:cNvPr id="31747" name="TextBox 4">
            <a:extLst>
              <a:ext uri="{FF2B5EF4-FFF2-40B4-BE49-F238E27FC236}">
                <a16:creationId xmlns:a16="http://schemas.microsoft.com/office/drawing/2014/main" id="{B00CB7BC-028A-F346-91FD-8B44CABDE925}"/>
              </a:ext>
            </a:extLst>
          </p:cNvPr>
          <p:cNvSpPr txBox="1">
            <a:spLocks noChangeArrowheads="1"/>
          </p:cNvSpPr>
          <p:nvPr/>
        </p:nvSpPr>
        <p:spPr bwMode="auto">
          <a:xfrm rot="1735952">
            <a:off x="6580188" y="3057525"/>
            <a:ext cx="2420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pitchFamily="2" charset="0"/>
                <a:ea typeface="MS PGothic" panose="020B0600070205080204" pitchFamily="34" charset="-128"/>
              </a:defRPr>
            </a:lvl1pPr>
            <a:lvl2pPr marL="742950" indent="-285750">
              <a:defRPr sz="3200">
                <a:solidFill>
                  <a:schemeClr val="tx1"/>
                </a:solidFill>
                <a:latin typeface="Times" pitchFamily="2" charset="0"/>
                <a:ea typeface="MS PGothic" panose="020B0600070205080204" pitchFamily="34" charset="-128"/>
              </a:defRPr>
            </a:lvl2pPr>
            <a:lvl3pPr marL="1143000" indent="-228600">
              <a:defRPr sz="3200">
                <a:solidFill>
                  <a:schemeClr val="tx1"/>
                </a:solidFill>
                <a:latin typeface="Times" pitchFamily="2" charset="0"/>
                <a:ea typeface="MS PGothic" panose="020B0600070205080204" pitchFamily="34" charset="-128"/>
              </a:defRPr>
            </a:lvl3pPr>
            <a:lvl4pPr marL="1600200" indent="-228600">
              <a:defRPr sz="3200">
                <a:solidFill>
                  <a:schemeClr val="tx1"/>
                </a:solidFill>
                <a:latin typeface="Times" pitchFamily="2" charset="0"/>
                <a:ea typeface="MS PGothic" panose="020B0600070205080204" pitchFamily="34" charset="-128"/>
              </a:defRPr>
            </a:lvl4pPr>
            <a:lvl5pPr marL="2057400" indent="-228600">
              <a:defRPr sz="32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Times" pitchFamily="2" charset="0"/>
                <a:ea typeface="MS PGothic" panose="020B0600070205080204" pitchFamily="34" charset="-128"/>
              </a:defRPr>
            </a:lvl9pPr>
          </a:lstStyle>
          <a:p>
            <a:r>
              <a:rPr lang="en-US" altLang="en-US" b="1">
                <a:solidFill>
                  <a:srgbClr val="F28705"/>
                </a:solidFill>
                <a:latin typeface="Times New Roman" panose="02020603050405020304" pitchFamily="18" charset="0"/>
              </a:rPr>
              <a:t>ABSTRACT</a:t>
            </a:r>
          </a:p>
        </p:txBody>
      </p:sp>
      <p:sp>
        <p:nvSpPr>
          <p:cNvPr id="6" name="Rectangle 5">
            <a:extLst>
              <a:ext uri="{FF2B5EF4-FFF2-40B4-BE49-F238E27FC236}">
                <a16:creationId xmlns:a16="http://schemas.microsoft.com/office/drawing/2014/main" id="{02CFB48C-E4D1-4340-AF05-76021C1BCCC5}"/>
              </a:ext>
            </a:extLst>
          </p:cNvPr>
          <p:cNvSpPr/>
          <p:nvPr/>
        </p:nvSpPr>
        <p:spPr>
          <a:xfrm>
            <a:off x="809625" y="2209800"/>
            <a:ext cx="5407025" cy="1600200"/>
          </a:xfrm>
          <a:prstGeom prst="rect">
            <a:avLst/>
          </a:prstGeom>
          <a:noFill/>
          <a:ln w="38100">
            <a:solidFill>
              <a:srgbClr val="F287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DCB68D9-6071-454F-8B07-E9B780E90B17}"/>
              </a:ext>
            </a:extLst>
          </p:cNvPr>
          <p:cNvSpPr>
            <a:spLocks noGrp="1" noChangeArrowheads="1"/>
          </p:cNvSpPr>
          <p:nvPr>
            <p:ph type="title"/>
          </p:nvPr>
        </p:nvSpPr>
        <p:spPr>
          <a:xfrm>
            <a:off x="982663" y="457200"/>
            <a:ext cx="7704137" cy="914400"/>
          </a:xfrm>
        </p:spPr>
        <p:txBody>
          <a:bodyPr rtlCol="0">
            <a:normAutofit/>
          </a:bodyPr>
          <a:lstStyle/>
          <a:p>
            <a:pPr eaLnBrk="1" fontAlgn="auto" hangingPunct="1">
              <a:spcAft>
                <a:spcPts val="0"/>
              </a:spcAft>
              <a:defRPr/>
            </a:pPr>
            <a:r>
              <a:rPr lang="en-US" altLang="en-US">
                <a:solidFill>
                  <a:schemeClr val="tx1">
                    <a:lumMod val="75000"/>
                    <a:lumOff val="25000"/>
                  </a:schemeClr>
                </a:solidFill>
              </a:rPr>
              <a:t>ABSTRACTS</a:t>
            </a:r>
          </a:p>
        </p:txBody>
      </p:sp>
      <p:sp>
        <p:nvSpPr>
          <p:cNvPr id="25602" name="Rectangle 3">
            <a:extLst>
              <a:ext uri="{FF2B5EF4-FFF2-40B4-BE49-F238E27FC236}">
                <a16:creationId xmlns:a16="http://schemas.microsoft.com/office/drawing/2014/main" id="{EBA27471-2B88-6E4E-9FD0-06CFAA0489AE}"/>
              </a:ext>
            </a:extLst>
          </p:cNvPr>
          <p:cNvSpPr>
            <a:spLocks noGrp="1" noChangeArrowheads="1"/>
          </p:cNvSpPr>
          <p:nvPr>
            <p:ph idx="1"/>
          </p:nvPr>
        </p:nvSpPr>
        <p:spPr>
          <a:xfrm>
            <a:off x="1009650" y="2057400"/>
            <a:ext cx="7704138" cy="3332163"/>
          </a:xfrm>
        </p:spPr>
        <p:txBody>
          <a:bodyPr rtlCol="0">
            <a:normAutofit fontScale="92500" lnSpcReduction="20000"/>
          </a:bodyPr>
          <a:lstStyle/>
          <a:p>
            <a:pPr marL="91440" indent="-91440" eaLnBrk="1" fontAlgn="auto" hangingPunct="1">
              <a:spcAft>
                <a:spcPts val="0"/>
              </a:spcAft>
              <a:buClr>
                <a:schemeClr val="accent1">
                  <a:lumMod val="75000"/>
                </a:schemeClr>
              </a:buClr>
              <a:buFont typeface="Calibri" panose="020F0502020204030204" pitchFamily="34" charset="0"/>
              <a:buChar char=" "/>
              <a:defRPr/>
            </a:pPr>
            <a:r>
              <a:rPr lang="en-US" sz="3200">
                <a:solidFill>
                  <a:schemeClr val="tx1">
                    <a:lumMod val="75000"/>
                    <a:lumOff val="25000"/>
                  </a:schemeClr>
                </a:solidFill>
              </a:rPr>
              <a:t>Many presentation venues require presenters to submit abstracts as part of the registration process. </a:t>
            </a:r>
          </a:p>
          <a:p>
            <a:pPr marL="91440" indent="-91440" eaLnBrk="1" fontAlgn="auto" hangingPunct="1">
              <a:spcAft>
                <a:spcPts val="0"/>
              </a:spcAft>
              <a:buClr>
                <a:schemeClr val="accent1">
                  <a:lumMod val="75000"/>
                </a:schemeClr>
              </a:buClr>
              <a:buFont typeface="Calibri" panose="020F0502020204030204" pitchFamily="34" charset="0"/>
              <a:buChar char=" "/>
              <a:defRPr/>
            </a:pPr>
            <a:r>
              <a:rPr lang="en-US" sz="2600" b="1">
                <a:solidFill>
                  <a:schemeClr val="tx1">
                    <a:lumMod val="75000"/>
                    <a:lumOff val="25000"/>
                  </a:schemeClr>
                </a:solidFill>
              </a:rPr>
              <a:t>TYPICAL LENGTH</a:t>
            </a:r>
            <a:r>
              <a:rPr lang="en-US" sz="2600">
                <a:solidFill>
                  <a:schemeClr val="tx1">
                    <a:lumMod val="75000"/>
                    <a:lumOff val="25000"/>
                  </a:schemeClr>
                </a:solidFill>
              </a:rPr>
              <a:t>: </a:t>
            </a:r>
            <a:r>
              <a:rPr lang="en-US" sz="3000">
                <a:solidFill>
                  <a:schemeClr val="tx1">
                    <a:lumMod val="75000"/>
                    <a:lumOff val="25000"/>
                  </a:schemeClr>
                </a:solidFill>
              </a:rPr>
              <a:t>300 words or less</a:t>
            </a:r>
          </a:p>
          <a:p>
            <a:pPr marL="91440" indent="-91440" eaLnBrk="1" fontAlgn="auto" hangingPunct="1">
              <a:spcAft>
                <a:spcPts val="0"/>
              </a:spcAft>
              <a:buClr>
                <a:schemeClr val="accent1">
                  <a:lumMod val="75000"/>
                </a:schemeClr>
              </a:buClr>
              <a:buFont typeface="Calibri" panose="020F0502020204030204" pitchFamily="34" charset="0"/>
              <a:buChar char=" "/>
              <a:defRPr/>
            </a:pPr>
            <a:r>
              <a:rPr lang="en-US" sz="2600" b="1">
                <a:solidFill>
                  <a:schemeClr val="tx1">
                    <a:lumMod val="75000"/>
                    <a:lumOff val="25000"/>
                  </a:schemeClr>
                </a:solidFill>
              </a:rPr>
              <a:t>SUGGESTED CONTENT</a:t>
            </a:r>
            <a:r>
              <a:rPr lang="en-US" sz="2600">
                <a:solidFill>
                  <a:schemeClr val="tx1">
                    <a:lumMod val="75000"/>
                    <a:lumOff val="25000"/>
                  </a:schemeClr>
                </a:solidFill>
              </a:rPr>
              <a:t>: </a:t>
            </a:r>
            <a:br>
              <a:rPr lang="en-US" sz="2600">
                <a:solidFill>
                  <a:schemeClr val="tx1">
                    <a:lumMod val="75000"/>
                    <a:lumOff val="25000"/>
                  </a:schemeClr>
                </a:solidFill>
              </a:rPr>
            </a:br>
            <a:r>
              <a:rPr lang="en-US" sz="2600" i="1">
                <a:solidFill>
                  <a:schemeClr val="tx1">
                    <a:lumMod val="75000"/>
                    <a:lumOff val="25000"/>
                  </a:schemeClr>
                </a:solidFill>
              </a:rPr>
              <a:t>Abstracts may differ by discipline but typically includes:</a:t>
            </a:r>
          </a:p>
          <a:p>
            <a:pPr marL="566928" lvl="2" indent="-182880" eaLnBrk="1" fontAlgn="auto" hangingPunct="1">
              <a:spcAft>
                <a:spcPts val="0"/>
              </a:spcAft>
              <a:buClr>
                <a:schemeClr val="accent1">
                  <a:lumMod val="75000"/>
                </a:schemeClr>
              </a:buClr>
              <a:buFont typeface="Calibri" panose="020F0502020204030204" pitchFamily="34" charset="0"/>
              <a:buChar char="◦"/>
              <a:defRPr/>
            </a:pPr>
            <a:r>
              <a:rPr lang="en-US" sz="1700">
                <a:solidFill>
                  <a:schemeClr val="tx1">
                    <a:lumMod val="75000"/>
                    <a:lumOff val="25000"/>
                  </a:schemeClr>
                </a:solidFill>
                <a:sym typeface="Wingdings" charset="0"/>
              </a:rPr>
              <a:t>	</a:t>
            </a:r>
            <a:r>
              <a:rPr lang="en-US" sz="1700">
                <a:solidFill>
                  <a:schemeClr val="tx1">
                    <a:lumMod val="75000"/>
                    <a:lumOff val="25000"/>
                  </a:schemeClr>
                </a:solidFill>
              </a:rPr>
              <a:t>Background </a:t>
            </a:r>
          </a:p>
          <a:p>
            <a:pPr marL="566928" lvl="2" indent="-182880" eaLnBrk="1" fontAlgn="auto" hangingPunct="1">
              <a:spcAft>
                <a:spcPts val="0"/>
              </a:spcAft>
              <a:buClr>
                <a:schemeClr val="accent1">
                  <a:lumMod val="75000"/>
                </a:schemeClr>
              </a:buClr>
              <a:buFont typeface="Calibri" panose="020F0502020204030204" pitchFamily="34" charset="0"/>
              <a:buChar char="◦"/>
              <a:defRPr/>
            </a:pPr>
            <a:r>
              <a:rPr lang="en-US" sz="1700">
                <a:solidFill>
                  <a:schemeClr val="tx1">
                    <a:lumMod val="75000"/>
                    <a:lumOff val="25000"/>
                  </a:schemeClr>
                </a:solidFill>
                <a:sym typeface="Wingdings" charset="0"/>
              </a:rPr>
              <a:t>	</a:t>
            </a:r>
            <a:r>
              <a:rPr lang="en-US" sz="1700">
                <a:solidFill>
                  <a:schemeClr val="tx1">
                    <a:lumMod val="75000"/>
                    <a:lumOff val="25000"/>
                  </a:schemeClr>
                </a:solidFill>
              </a:rPr>
              <a:t>Research question/problem</a:t>
            </a:r>
          </a:p>
          <a:p>
            <a:pPr marL="566928" lvl="2" indent="-182880" eaLnBrk="1" fontAlgn="auto" hangingPunct="1">
              <a:spcAft>
                <a:spcPts val="0"/>
              </a:spcAft>
              <a:buClr>
                <a:schemeClr val="accent1">
                  <a:lumMod val="75000"/>
                </a:schemeClr>
              </a:buClr>
              <a:buFont typeface="Calibri" panose="020F0502020204030204" pitchFamily="34" charset="0"/>
              <a:buChar char="◦"/>
              <a:defRPr/>
            </a:pPr>
            <a:r>
              <a:rPr lang="en-US" sz="1700">
                <a:solidFill>
                  <a:schemeClr val="tx1">
                    <a:lumMod val="75000"/>
                    <a:lumOff val="25000"/>
                  </a:schemeClr>
                </a:solidFill>
                <a:sym typeface="Wingdings" charset="0"/>
              </a:rPr>
              <a:t>	</a:t>
            </a:r>
            <a:r>
              <a:rPr lang="en-US" sz="1700">
                <a:solidFill>
                  <a:schemeClr val="tx1">
                    <a:lumMod val="75000"/>
                    <a:lumOff val="25000"/>
                  </a:schemeClr>
                </a:solidFill>
              </a:rPr>
              <a:t>Approach and experiments  </a:t>
            </a:r>
          </a:p>
          <a:p>
            <a:pPr marL="566928" lvl="2" indent="-182880" eaLnBrk="1" fontAlgn="auto" hangingPunct="1">
              <a:spcAft>
                <a:spcPts val="0"/>
              </a:spcAft>
              <a:buClr>
                <a:schemeClr val="accent1">
                  <a:lumMod val="75000"/>
                </a:schemeClr>
              </a:buClr>
              <a:buFont typeface="Calibri" panose="020F0502020204030204" pitchFamily="34" charset="0"/>
              <a:buChar char="◦"/>
              <a:defRPr/>
            </a:pPr>
            <a:r>
              <a:rPr lang="en-US" sz="1700">
                <a:solidFill>
                  <a:schemeClr val="tx1">
                    <a:lumMod val="75000"/>
                    <a:lumOff val="25000"/>
                  </a:schemeClr>
                </a:solidFill>
                <a:sym typeface="Wingdings" charset="0"/>
              </a:rPr>
              <a:t>	</a:t>
            </a:r>
            <a:r>
              <a:rPr lang="en-US" sz="1700">
                <a:solidFill>
                  <a:schemeClr val="tx1">
                    <a:lumMod val="75000"/>
                    <a:lumOff val="25000"/>
                  </a:schemeClr>
                </a:solidFill>
              </a:rPr>
              <a:t>Conclusion</a:t>
            </a:r>
          </a:p>
          <a:p>
            <a:pPr marL="91440" indent="-91440" eaLnBrk="1" fontAlgn="auto" hangingPunct="1">
              <a:spcAft>
                <a:spcPts val="0"/>
              </a:spcAft>
              <a:buClr>
                <a:schemeClr val="accent1">
                  <a:lumMod val="75000"/>
                </a:schemeClr>
              </a:buClr>
              <a:buFont typeface="Calibri" panose="020F0502020204030204" pitchFamily="34" charset="0"/>
              <a:buChar char=" "/>
              <a:defRPr/>
            </a:pPr>
            <a:endParaRPr lang="en-US">
              <a:solidFill>
                <a:schemeClr val="tx1">
                  <a:lumMod val="75000"/>
                  <a:lumOff val="25000"/>
                </a:schemeClr>
              </a:solidFill>
            </a:endParaRPr>
          </a:p>
        </p:txBody>
      </p:sp>
      <p:sp>
        <p:nvSpPr>
          <p:cNvPr id="6" name="Rectangle 5">
            <a:extLst>
              <a:ext uri="{FF2B5EF4-FFF2-40B4-BE49-F238E27FC236}">
                <a16:creationId xmlns:a16="http://schemas.microsoft.com/office/drawing/2014/main" id="{2A5C8475-DA1A-6742-A921-2DED4597BFCD}"/>
              </a:ext>
            </a:extLst>
          </p:cNvPr>
          <p:cNvSpPr/>
          <p:nvPr/>
        </p:nvSpPr>
        <p:spPr>
          <a:xfrm>
            <a:off x="280988" y="5486400"/>
            <a:ext cx="9107487" cy="646113"/>
          </a:xfrm>
          <a:prstGeom prst="rect">
            <a:avLst/>
          </a:prstGeom>
        </p:spPr>
        <p:txBody>
          <a:bodyPr>
            <a:spAutoFit/>
          </a:bodyPr>
          <a:lstStyle/>
          <a:p>
            <a:pPr algn="ctr">
              <a:defRPr/>
            </a:pPr>
            <a:r>
              <a:rPr lang="en-US" sz="1800" b="1" dirty="0">
                <a:latin typeface="+mj-lt"/>
              </a:rPr>
              <a:t>Abstract Requirements &amp; Templates	</a:t>
            </a:r>
          </a:p>
          <a:p>
            <a:pPr algn="ctr">
              <a:defRPr/>
            </a:pPr>
            <a:r>
              <a:rPr lang="en-US" sz="1800" b="1" dirty="0">
                <a:latin typeface="+mj-lt"/>
              </a:rPr>
              <a:t>https://</a:t>
            </a:r>
            <a:r>
              <a:rPr lang="en-US" sz="1800" b="1" dirty="0" err="1">
                <a:latin typeface="+mj-lt"/>
              </a:rPr>
              <a:t>surf.umbc.edu</a:t>
            </a:r>
            <a:r>
              <a:rPr lang="en-US" sz="1800" b="1" dirty="0">
                <a:latin typeface="+mj-lt"/>
              </a:rPr>
              <a:t>/abstracts2021/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4004</TotalTime>
  <Words>2358</Words>
  <Application>Microsoft Macintosh PowerPoint</Application>
  <PresentationFormat>On-screen Show (4:3)</PresentationFormat>
  <Paragraphs>325</Paragraphs>
  <Slides>36</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ＭＳ ゴシック</vt:lpstr>
      <vt:lpstr>MS PGothic</vt:lpstr>
      <vt:lpstr>Arial</vt:lpstr>
      <vt:lpstr>Calibri</vt:lpstr>
      <vt:lpstr>Calibri Light</vt:lpstr>
      <vt:lpstr>Corbel</vt:lpstr>
      <vt:lpstr>Franklin Gothic Book</vt:lpstr>
      <vt:lpstr>HGｺﾞｼｯｸM</vt:lpstr>
      <vt:lpstr>Lucida Grande</vt:lpstr>
      <vt:lpstr>Mangal</vt:lpstr>
      <vt:lpstr>Monotype Sorts</vt:lpstr>
      <vt:lpstr>Times</vt:lpstr>
      <vt:lpstr>Times New Roman</vt:lpstr>
      <vt:lpstr>Wingdings</vt:lpstr>
      <vt:lpstr>Wingdings 2</vt:lpstr>
      <vt:lpstr>Parallax</vt:lpstr>
      <vt:lpstr>Preparing An Effective Scientific Poster</vt:lpstr>
      <vt:lpstr>Science is about networks</vt:lpstr>
      <vt:lpstr>  Why scientific posters?</vt:lpstr>
      <vt:lpstr>PowerPoint Presentation</vt:lpstr>
      <vt:lpstr>Why give scientific posters?</vt:lpstr>
      <vt:lpstr>Steps to a Poster Presentation</vt:lpstr>
      <vt:lpstr>Steps to a Poster Presentation</vt:lpstr>
      <vt:lpstr>Steps to a Poster Presentation</vt:lpstr>
      <vt:lpstr>ABSTRACTS</vt:lpstr>
      <vt:lpstr>ABSTRACT TEMPLATE</vt:lpstr>
      <vt:lpstr>SURF ABSTRACT FORMATTING</vt:lpstr>
      <vt:lpstr>ABSTRACT FORMATTING</vt:lpstr>
      <vt:lpstr>ABSTRACT SUBMISSION</vt:lpstr>
      <vt:lpstr>ABSTRACTS TAKE TIME….</vt:lpstr>
      <vt:lpstr>Steps to a Poster Presentation</vt:lpstr>
      <vt:lpstr>To create an effective poster – keep the following traits in mind:</vt:lpstr>
      <vt:lpstr>ELEMENTS OF A POSTER</vt:lpstr>
      <vt:lpstr>TITLE</vt:lpstr>
      <vt:lpstr>AUTHORS</vt:lpstr>
      <vt:lpstr>POSTER CONTENT:  KNOW YOUR AUDIENCE</vt:lpstr>
      <vt:lpstr>POSTER CONTENT: IMAGES vs TEXT</vt:lpstr>
      <vt:lpstr>POSTER CONTENT:  WHAT IS THE TAKE HOME MESSAGE?</vt:lpstr>
      <vt:lpstr>POSTER CONTENT:  BE CONCISE</vt:lpstr>
      <vt:lpstr>POSTER CONTENT:  TECHNICAL TERMS</vt:lpstr>
      <vt:lpstr>Explain What??</vt:lpstr>
      <vt:lpstr>POSTER CONTENT:  SUMMARY OF YOUR RESEARCH</vt:lpstr>
      <vt:lpstr>ACKNOWLEDGMENTS</vt:lpstr>
      <vt:lpstr>FROM CONTENT TO LAYOUT</vt:lpstr>
      <vt:lpstr>POSTER TIPS</vt:lpstr>
      <vt:lpstr>WE ARE VIRTUAL &amp; USING VOICETHREAD  </vt:lpstr>
      <vt:lpstr>Steps to a Poster Presentation</vt:lpstr>
      <vt:lpstr>PRESENTING THE POSTER</vt:lpstr>
      <vt:lpstr>PowerPoint Presentation</vt:lpstr>
      <vt:lpstr>IMPORTANT INFORMATION</vt:lpstr>
      <vt:lpstr>After SURF …</vt:lpstr>
      <vt:lpstr>FINISHING UP…</vt:lpstr>
    </vt:vector>
  </TitlesOfParts>
  <Company>ɣɠ䛼̔陘뿿킠ʳ㗐࿘ɤ䛼뿿킐</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An Effective Scientific Poster</dc:title>
  <dc:creator>Kathy Lee Sutphin</dc:creator>
  <cp:lastModifiedBy>Justine Johnson</cp:lastModifiedBy>
  <cp:revision>195</cp:revision>
  <cp:lastPrinted>2018-07-16T17:21:38Z</cp:lastPrinted>
  <dcterms:created xsi:type="dcterms:W3CDTF">2012-07-03T23:57:44Z</dcterms:created>
  <dcterms:modified xsi:type="dcterms:W3CDTF">2021-07-14T15:03:31Z</dcterms:modified>
</cp:coreProperties>
</file>