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6" r:id="rId5"/>
    <p:sldId id="258" r:id="rId6"/>
    <p:sldId id="260" r:id="rId7"/>
    <p:sldId id="261" r:id="rId8"/>
    <p:sldId id="262" r:id="rId9"/>
    <p:sldId id="264" r:id="rId10"/>
    <p:sldId id="267"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848" y="4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A5DF0A8-B352-BB4B-9E87-F7ECB2068BB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365890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5DF0A8-B352-BB4B-9E87-F7ECB2068BB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331277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5DF0A8-B352-BB4B-9E87-F7ECB2068BB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25268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5DF0A8-B352-BB4B-9E87-F7ECB2068BB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3668825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5DF0A8-B352-BB4B-9E87-F7ECB2068BB4}"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819856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5DF0A8-B352-BB4B-9E87-F7ECB2068BB4}"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165165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5DF0A8-B352-BB4B-9E87-F7ECB2068BB4}" type="datetimeFigureOut">
              <a:rPr lang="en-US" smtClean="0"/>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2898587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5DF0A8-B352-BB4B-9E87-F7ECB2068BB4}" type="datetimeFigureOut">
              <a:rPr lang="en-US" smtClean="0"/>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1409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DF0A8-B352-BB4B-9E87-F7ECB2068BB4}" type="datetimeFigureOut">
              <a:rPr lang="en-US" smtClean="0"/>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116314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5DF0A8-B352-BB4B-9E87-F7ECB2068BB4}"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17118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5DF0A8-B352-BB4B-9E87-F7ECB2068BB4}"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54D94-F0C9-3F4C-A096-62D59DB764D3}" type="slidenum">
              <a:rPr lang="en-US" smtClean="0"/>
              <a:t>‹#›</a:t>
            </a:fld>
            <a:endParaRPr lang="en-US"/>
          </a:p>
        </p:txBody>
      </p:sp>
    </p:spTree>
    <p:extLst>
      <p:ext uri="{BB962C8B-B14F-4D97-AF65-F5344CB8AC3E}">
        <p14:creationId xmlns:p14="http://schemas.microsoft.com/office/powerpoint/2010/main" val="390461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A5DF0A8-B352-BB4B-9E87-F7ECB2068BB4}" type="datetimeFigureOut">
              <a:rPr lang="en-US" smtClean="0"/>
              <a:t>7/14/2021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B454D94-F0C9-3F4C-A096-62D59DB764D3}" type="slidenum">
              <a:rPr lang="en-US" smtClean="0"/>
              <a:t>‹#›</a:t>
            </a:fld>
            <a:endParaRPr lang="en-US"/>
          </a:p>
        </p:txBody>
      </p:sp>
    </p:spTree>
    <p:extLst>
      <p:ext uri="{BB962C8B-B14F-4D97-AF65-F5344CB8AC3E}">
        <p14:creationId xmlns:p14="http://schemas.microsoft.com/office/powerpoint/2010/main" val="3519924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6x9-template-backgrou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9883"/>
            <a:ext cx="9144000" cy="4574895"/>
          </a:xfrm>
          <a:prstGeom prst="rect">
            <a:avLst/>
          </a:prstGeom>
        </p:spPr>
      </p:pic>
      <p:sp>
        <p:nvSpPr>
          <p:cNvPr id="4" name="Title 1">
            <a:extLst>
              <a:ext uri="{FF2B5EF4-FFF2-40B4-BE49-F238E27FC236}">
                <a16:creationId xmlns:a16="http://schemas.microsoft.com/office/drawing/2014/main" id="{D83DD9C3-8337-8D41-8F94-3E45E3DF2C53}"/>
              </a:ext>
            </a:extLst>
          </p:cNvPr>
          <p:cNvSpPr>
            <a:spLocks noGrp="1"/>
          </p:cNvSpPr>
          <p:nvPr>
            <p:ph type="ctrTitle"/>
          </p:nvPr>
        </p:nvSpPr>
        <p:spPr>
          <a:xfrm>
            <a:off x="294287" y="1698320"/>
            <a:ext cx="8676222" cy="1165767"/>
          </a:xfrm>
        </p:spPr>
        <p:txBody>
          <a:bodyPr/>
          <a:lstStyle/>
          <a:p>
            <a:r>
              <a:rPr lang="en-US" dirty="0">
                <a:solidFill>
                  <a:schemeClr val="bg1"/>
                </a:solidFill>
              </a:rPr>
              <a:t>TITLE</a:t>
            </a:r>
          </a:p>
        </p:txBody>
      </p:sp>
      <p:pic>
        <p:nvPicPr>
          <p:cNvPr id="8" name="Picture 7"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184328"/>
            <a:ext cx="1828808" cy="421317"/>
          </a:xfrm>
          <a:prstGeom prst="rect">
            <a:avLst/>
          </a:prstGeom>
        </p:spPr>
      </p:pic>
      <p:sp>
        <p:nvSpPr>
          <p:cNvPr id="2" name="TextBox 1"/>
          <p:cNvSpPr txBox="1"/>
          <p:nvPr/>
        </p:nvSpPr>
        <p:spPr>
          <a:xfrm>
            <a:off x="135627" y="4491054"/>
            <a:ext cx="8774642" cy="677108"/>
          </a:xfrm>
          <a:prstGeom prst="rect">
            <a:avLst/>
          </a:prstGeom>
          <a:noFill/>
        </p:spPr>
        <p:txBody>
          <a:bodyPr wrap="square" rtlCol="0">
            <a:spAutoFit/>
          </a:bodyPr>
          <a:lstStyle/>
          <a:p>
            <a:r>
              <a:rPr lang="en-US" sz="2000" dirty="0">
                <a:solidFill>
                  <a:schemeClr val="bg1"/>
                </a:solidFill>
              </a:rPr>
              <a:t>Summer Undergraduate Research Fest                                   August 11 </a:t>
            </a:r>
            <a:r>
              <a:rPr lang="mr-IN" sz="2000" dirty="0">
                <a:solidFill>
                  <a:schemeClr val="bg1"/>
                </a:solidFill>
              </a:rPr>
              <a:t>–</a:t>
            </a:r>
            <a:r>
              <a:rPr lang="en-US" sz="2000" dirty="0">
                <a:solidFill>
                  <a:schemeClr val="bg1"/>
                </a:solidFill>
              </a:rPr>
              <a:t> 24, 2021</a:t>
            </a:r>
            <a:br>
              <a:rPr lang="en-US" sz="2000" dirty="0">
                <a:solidFill>
                  <a:schemeClr val="bg1"/>
                </a:solidFill>
              </a:rPr>
            </a:br>
            <a:r>
              <a:rPr lang="en-US" i="1" dirty="0">
                <a:solidFill>
                  <a:schemeClr val="bg1"/>
                </a:solidFill>
              </a:rPr>
              <a:t>hosted by the College of Natural and Mathematical Sciences</a:t>
            </a:r>
          </a:p>
        </p:txBody>
      </p:sp>
      <p:sp>
        <p:nvSpPr>
          <p:cNvPr id="3" name="TextBox 2"/>
          <p:cNvSpPr txBox="1"/>
          <p:nvPr/>
        </p:nvSpPr>
        <p:spPr>
          <a:xfrm>
            <a:off x="7620001" y="184328"/>
            <a:ext cx="746869" cy="276999"/>
          </a:xfrm>
          <a:prstGeom prst="rect">
            <a:avLst/>
          </a:prstGeom>
          <a:noFill/>
        </p:spPr>
        <p:txBody>
          <a:bodyPr wrap="none" rtlCol="0">
            <a:spAutoFit/>
          </a:bodyPr>
          <a:lstStyle/>
          <a:p>
            <a:r>
              <a:rPr lang="en-US" sz="1200" dirty="0"/>
              <a:t>7-9-2020</a:t>
            </a:r>
          </a:p>
        </p:txBody>
      </p:sp>
    </p:spTree>
    <p:extLst>
      <p:ext uri="{BB962C8B-B14F-4D97-AF65-F5344CB8AC3E}">
        <p14:creationId xmlns:p14="http://schemas.microsoft.com/office/powerpoint/2010/main" val="1145010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509D7-B378-D149-86CF-32D94A853C3F}"/>
              </a:ext>
            </a:extLst>
          </p:cNvPr>
          <p:cNvSpPr txBox="1">
            <a:spLocks/>
          </p:cNvSpPr>
          <p:nvPr/>
        </p:nvSpPr>
        <p:spPr>
          <a:xfrm>
            <a:off x="620343" y="870085"/>
            <a:ext cx="7871982" cy="63770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t>ACKNOWLEDGEMENTS</a:t>
            </a:r>
          </a:p>
        </p:txBody>
      </p:sp>
      <p:sp>
        <p:nvSpPr>
          <p:cNvPr id="4" name="Content Placeholder 2">
            <a:extLst>
              <a:ext uri="{FF2B5EF4-FFF2-40B4-BE49-F238E27FC236}">
                <a16:creationId xmlns:a16="http://schemas.microsoft.com/office/drawing/2014/main" id="{06852A33-0729-A842-AF4E-8174EAB2CA14}"/>
              </a:ext>
            </a:extLst>
          </p:cNvPr>
          <p:cNvSpPr txBox="1">
            <a:spLocks/>
          </p:cNvSpPr>
          <p:nvPr/>
        </p:nvSpPr>
        <p:spPr>
          <a:xfrm>
            <a:off x="620343" y="1842851"/>
            <a:ext cx="7871982" cy="330956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Please include the grant or other support information for your undergraduate research and note any other funding sources.  Thank individuals who may have made significant contributions to the research.  It is appropriate to thank mentors, departments, and programs. To keep the references professional </a:t>
            </a:r>
            <a:r>
              <a:rPr lang="mr-IN" sz="1600" dirty="0"/>
              <a:t>–</a:t>
            </a:r>
            <a:r>
              <a:rPr lang="en-US" sz="1600" dirty="0"/>
              <a:t> please  do not thank friends or family.</a:t>
            </a:r>
          </a:p>
        </p:txBody>
      </p:sp>
      <p:pic>
        <p:nvPicPr>
          <p:cNvPr id="6" name="Picture 5"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7" name="Picture 6"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spTree>
    <p:extLst>
      <p:ext uri="{BB962C8B-B14F-4D97-AF65-F5344CB8AC3E}">
        <p14:creationId xmlns:p14="http://schemas.microsoft.com/office/powerpoint/2010/main" val="3634389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509D7-B378-D149-86CF-32D94A853C3F}"/>
              </a:ext>
            </a:extLst>
          </p:cNvPr>
          <p:cNvSpPr txBox="1">
            <a:spLocks/>
          </p:cNvSpPr>
          <p:nvPr/>
        </p:nvSpPr>
        <p:spPr>
          <a:xfrm>
            <a:off x="135626" y="571500"/>
            <a:ext cx="9008373" cy="1707146"/>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solidFill>
                  <a:srgbClr val="000000"/>
                </a:solidFill>
              </a:rPr>
              <a:t>List the author or the co-authors of the research and their affiliations in the order of their contributions to the project. The person who contributed the most to the project should be listed first.  </a:t>
            </a:r>
            <a:br>
              <a:rPr lang="en-US" sz="2400" dirty="0">
                <a:solidFill>
                  <a:srgbClr val="000000"/>
                </a:solidFill>
              </a:rPr>
            </a:br>
            <a:br>
              <a:rPr lang="en-US" sz="2400" dirty="0">
                <a:solidFill>
                  <a:srgbClr val="000000"/>
                </a:solidFill>
              </a:rPr>
            </a:br>
            <a:r>
              <a:rPr lang="en-US" sz="2400" dirty="0">
                <a:solidFill>
                  <a:srgbClr val="000000"/>
                </a:solidFill>
              </a:rPr>
              <a:t>If all co-authors contributed equally to the research, they should be listed in alphabetical order. Typically, the mentor’s name is listed last.</a:t>
            </a:r>
            <a:br>
              <a:rPr lang="en-US" sz="2400" dirty="0">
                <a:solidFill>
                  <a:srgbClr val="000000"/>
                </a:solidFill>
              </a:rPr>
            </a:br>
            <a:r>
              <a:rPr lang="en-US" sz="2400" dirty="0">
                <a:solidFill>
                  <a:srgbClr val="000000"/>
                </a:solidFill>
              </a:rPr>
              <a:t> </a:t>
            </a:r>
          </a:p>
          <a:p>
            <a:pPr algn="l"/>
            <a:r>
              <a:rPr lang="en-US" sz="2400" dirty="0">
                <a:solidFill>
                  <a:srgbClr val="000000"/>
                </a:solidFill>
              </a:rPr>
              <a:t>The presenter’s name should be </a:t>
            </a:r>
            <a:r>
              <a:rPr lang="en-US" sz="2400" u="sng" dirty="0">
                <a:solidFill>
                  <a:srgbClr val="000000"/>
                </a:solidFill>
              </a:rPr>
              <a:t>underlined</a:t>
            </a:r>
            <a:r>
              <a:rPr lang="en-US" sz="2400" dirty="0">
                <a:solidFill>
                  <a:srgbClr val="000000"/>
                </a:solidFill>
              </a:rPr>
              <a:t>. List the affiliations of the authors/co-authors/mentors.  Use superscript numbers after each last name to associate last names to affiliations.</a:t>
            </a:r>
          </a:p>
          <a:p>
            <a:pPr algn="l"/>
            <a:endParaRPr lang="en-US" sz="2400" dirty="0">
              <a:solidFill>
                <a:srgbClr val="000000"/>
              </a:solidFill>
            </a:endParaRPr>
          </a:p>
          <a:p>
            <a:pPr algn="l"/>
            <a:r>
              <a:rPr lang="en-US" sz="2400" dirty="0">
                <a:solidFill>
                  <a:srgbClr val="000000"/>
                </a:solidFill>
              </a:rPr>
              <a:t>The mentor should guide how names are listed in this section.</a:t>
            </a:r>
          </a:p>
        </p:txBody>
      </p:sp>
      <p:pic>
        <p:nvPicPr>
          <p:cNvPr id="6" name="Picture 5"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7" name="Picture 6"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spTree>
    <p:extLst>
      <p:ext uri="{BB962C8B-B14F-4D97-AF65-F5344CB8AC3E}">
        <p14:creationId xmlns:p14="http://schemas.microsoft.com/office/powerpoint/2010/main" val="3977930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509D7-B378-D149-86CF-32D94A853C3F}"/>
              </a:ext>
            </a:extLst>
          </p:cNvPr>
          <p:cNvSpPr txBox="1">
            <a:spLocks/>
          </p:cNvSpPr>
          <p:nvPr/>
        </p:nvSpPr>
        <p:spPr>
          <a:xfrm>
            <a:off x="621792" y="861169"/>
            <a:ext cx="7156347" cy="63770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solidFill>
                  <a:srgbClr val="000000"/>
                </a:solidFill>
              </a:rPr>
              <a:t>INTRODUCTION</a:t>
            </a:r>
          </a:p>
        </p:txBody>
      </p:sp>
      <p:sp>
        <p:nvSpPr>
          <p:cNvPr id="4" name="Content Placeholder 2">
            <a:extLst>
              <a:ext uri="{FF2B5EF4-FFF2-40B4-BE49-F238E27FC236}">
                <a16:creationId xmlns:a16="http://schemas.microsoft.com/office/drawing/2014/main" id="{06852A33-0729-A842-AF4E-8174EAB2CA14}"/>
              </a:ext>
            </a:extLst>
          </p:cNvPr>
          <p:cNvSpPr txBox="1">
            <a:spLocks/>
          </p:cNvSpPr>
          <p:nvPr/>
        </p:nvSpPr>
        <p:spPr>
          <a:xfrm>
            <a:off x="480680" y="1833936"/>
            <a:ext cx="7156347" cy="78020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Introduce your topic and emphasize why it is important</a:t>
            </a:r>
          </a:p>
          <a:p>
            <a:pPr marL="0" indent="0">
              <a:buNone/>
            </a:pPr>
            <a:endParaRPr lang="en-US" sz="1600" dirty="0">
              <a:solidFill>
                <a:srgbClr val="000000"/>
              </a:solidFill>
            </a:endParaRPr>
          </a:p>
        </p:txBody>
      </p:sp>
      <p:pic>
        <p:nvPicPr>
          <p:cNvPr id="6" name="Picture 5"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7" name="Picture 6"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spTree>
    <p:extLst>
      <p:ext uri="{BB962C8B-B14F-4D97-AF65-F5344CB8AC3E}">
        <p14:creationId xmlns:p14="http://schemas.microsoft.com/office/powerpoint/2010/main" val="150391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509D7-B378-D149-86CF-32D94A853C3F}"/>
              </a:ext>
            </a:extLst>
          </p:cNvPr>
          <p:cNvSpPr txBox="1">
            <a:spLocks/>
          </p:cNvSpPr>
          <p:nvPr/>
        </p:nvSpPr>
        <p:spPr>
          <a:xfrm>
            <a:off x="621792" y="861169"/>
            <a:ext cx="7156347" cy="63770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solidFill>
                  <a:srgbClr val="000000"/>
                </a:solidFill>
              </a:rPr>
              <a:t>BACKGROUND INFORMATION</a:t>
            </a:r>
          </a:p>
        </p:txBody>
      </p:sp>
      <p:sp>
        <p:nvSpPr>
          <p:cNvPr id="4" name="Content Placeholder 2">
            <a:extLst>
              <a:ext uri="{FF2B5EF4-FFF2-40B4-BE49-F238E27FC236}">
                <a16:creationId xmlns:a16="http://schemas.microsoft.com/office/drawing/2014/main" id="{06852A33-0729-A842-AF4E-8174EAB2CA14}"/>
              </a:ext>
            </a:extLst>
          </p:cNvPr>
          <p:cNvSpPr txBox="1">
            <a:spLocks/>
          </p:cNvSpPr>
          <p:nvPr/>
        </p:nvSpPr>
        <p:spPr>
          <a:xfrm>
            <a:off x="621792" y="1833935"/>
            <a:ext cx="7156347" cy="330956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Use language that a non-specialist in the field can understand. Define technical terms. Discuss previous work in the field (from the literature review or influential, peer-reviewed resources</a:t>
            </a:r>
            <a:r>
              <a:rPr lang="en-US" sz="1600" dirty="0">
                <a:solidFill>
                  <a:srgbClr val="000000"/>
                </a:solidFill>
              </a:rPr>
              <a:t>.</a:t>
            </a:r>
          </a:p>
        </p:txBody>
      </p:sp>
      <p:pic>
        <p:nvPicPr>
          <p:cNvPr id="6" name="Picture 5"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7" name="Picture 6"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spTree>
    <p:extLst>
      <p:ext uri="{BB962C8B-B14F-4D97-AF65-F5344CB8AC3E}">
        <p14:creationId xmlns:p14="http://schemas.microsoft.com/office/powerpoint/2010/main" val="300465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509D7-B378-D149-86CF-32D94A853C3F}"/>
              </a:ext>
            </a:extLst>
          </p:cNvPr>
          <p:cNvSpPr txBox="1">
            <a:spLocks/>
          </p:cNvSpPr>
          <p:nvPr/>
        </p:nvSpPr>
        <p:spPr>
          <a:xfrm>
            <a:off x="621792" y="864681"/>
            <a:ext cx="7156347" cy="63770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solidFill>
                  <a:srgbClr val="000000"/>
                </a:solidFill>
              </a:rPr>
              <a:t>STATEMENT OF THE RESEARCH PROBLEM</a:t>
            </a:r>
          </a:p>
        </p:txBody>
      </p:sp>
      <p:sp>
        <p:nvSpPr>
          <p:cNvPr id="4" name="Content Placeholder 2">
            <a:extLst>
              <a:ext uri="{FF2B5EF4-FFF2-40B4-BE49-F238E27FC236}">
                <a16:creationId xmlns:a16="http://schemas.microsoft.com/office/drawing/2014/main" id="{06852A33-0729-A842-AF4E-8174EAB2CA14}"/>
              </a:ext>
            </a:extLst>
          </p:cNvPr>
          <p:cNvSpPr txBox="1">
            <a:spLocks/>
          </p:cNvSpPr>
          <p:nvPr/>
        </p:nvSpPr>
        <p:spPr>
          <a:xfrm>
            <a:off x="621792" y="1527197"/>
            <a:ext cx="7156347" cy="330956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solidFill>
                <a:srgbClr val="000000"/>
              </a:solidFill>
            </a:endParaRPr>
          </a:p>
        </p:txBody>
      </p:sp>
      <p:pic>
        <p:nvPicPr>
          <p:cNvPr id="6" name="Picture 5"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7" name="Picture 6"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sp>
        <p:nvSpPr>
          <p:cNvPr id="3" name="TextBox 2"/>
          <p:cNvSpPr txBox="1"/>
          <p:nvPr/>
        </p:nvSpPr>
        <p:spPr>
          <a:xfrm>
            <a:off x="776769" y="1671206"/>
            <a:ext cx="2459402" cy="369332"/>
          </a:xfrm>
          <a:prstGeom prst="rect">
            <a:avLst/>
          </a:prstGeom>
          <a:noFill/>
        </p:spPr>
        <p:txBody>
          <a:bodyPr wrap="none" rtlCol="0">
            <a:spAutoFit/>
          </a:bodyPr>
          <a:lstStyle/>
          <a:p>
            <a:r>
              <a:rPr lang="en-US" dirty="0"/>
              <a:t>Think </a:t>
            </a:r>
            <a:r>
              <a:rPr lang="en-US" dirty="0">
                <a:solidFill>
                  <a:srgbClr val="000000"/>
                </a:solidFill>
              </a:rPr>
              <a:t>Hypothesis/Thesis</a:t>
            </a:r>
          </a:p>
        </p:txBody>
      </p:sp>
    </p:spTree>
    <p:extLst>
      <p:ext uri="{BB962C8B-B14F-4D97-AF65-F5344CB8AC3E}">
        <p14:creationId xmlns:p14="http://schemas.microsoft.com/office/powerpoint/2010/main" val="3180717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7" name="Picture 6"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sp>
        <p:nvSpPr>
          <p:cNvPr id="8" name="Title 1">
            <a:extLst>
              <a:ext uri="{FF2B5EF4-FFF2-40B4-BE49-F238E27FC236}">
                <a16:creationId xmlns:a16="http://schemas.microsoft.com/office/drawing/2014/main" id="{4B3509D7-B378-D149-86CF-32D94A853C3F}"/>
              </a:ext>
            </a:extLst>
          </p:cNvPr>
          <p:cNvSpPr txBox="1">
            <a:spLocks/>
          </p:cNvSpPr>
          <p:nvPr/>
        </p:nvSpPr>
        <p:spPr>
          <a:xfrm>
            <a:off x="620343" y="870085"/>
            <a:ext cx="7871982" cy="63770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t>METHODS/FORMULAS</a:t>
            </a:r>
          </a:p>
        </p:txBody>
      </p:sp>
      <p:sp>
        <p:nvSpPr>
          <p:cNvPr id="9" name="Content Placeholder 2">
            <a:extLst>
              <a:ext uri="{FF2B5EF4-FFF2-40B4-BE49-F238E27FC236}">
                <a16:creationId xmlns:a16="http://schemas.microsoft.com/office/drawing/2014/main" id="{06852A33-0729-A842-AF4E-8174EAB2CA14}"/>
              </a:ext>
            </a:extLst>
          </p:cNvPr>
          <p:cNvSpPr txBox="1">
            <a:spLocks/>
          </p:cNvSpPr>
          <p:nvPr/>
        </p:nvSpPr>
        <p:spPr>
          <a:xfrm>
            <a:off x="620343" y="1833935"/>
            <a:ext cx="7871982" cy="330956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How did you conduct your research?  What was the time period?  What tools, measures, participants, procedures, equipment, materials,  etc. were used? </a:t>
            </a:r>
            <a:endParaRPr lang="en-US" sz="1600" dirty="0">
              <a:solidFill>
                <a:srgbClr val="000000"/>
              </a:solidFill>
            </a:endParaRPr>
          </a:p>
        </p:txBody>
      </p:sp>
    </p:spTree>
    <p:extLst>
      <p:ext uri="{BB962C8B-B14F-4D97-AF65-F5344CB8AC3E}">
        <p14:creationId xmlns:p14="http://schemas.microsoft.com/office/powerpoint/2010/main" val="326374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7" name="Picture 6"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sp>
        <p:nvSpPr>
          <p:cNvPr id="8" name="Title 1">
            <a:extLst>
              <a:ext uri="{FF2B5EF4-FFF2-40B4-BE49-F238E27FC236}">
                <a16:creationId xmlns:a16="http://schemas.microsoft.com/office/drawing/2014/main" id="{4B3509D7-B378-D149-86CF-32D94A853C3F}"/>
              </a:ext>
            </a:extLst>
          </p:cNvPr>
          <p:cNvSpPr txBox="1">
            <a:spLocks/>
          </p:cNvSpPr>
          <p:nvPr/>
        </p:nvSpPr>
        <p:spPr>
          <a:xfrm>
            <a:off x="620343" y="870085"/>
            <a:ext cx="7871982" cy="63770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t>DATA/RESULTS/ANALYSIS</a:t>
            </a:r>
          </a:p>
        </p:txBody>
      </p:sp>
      <p:sp>
        <p:nvSpPr>
          <p:cNvPr id="9" name="Content Placeholder 2">
            <a:extLst>
              <a:ext uri="{FF2B5EF4-FFF2-40B4-BE49-F238E27FC236}">
                <a16:creationId xmlns:a16="http://schemas.microsoft.com/office/drawing/2014/main" id="{06852A33-0729-A842-AF4E-8174EAB2CA14}"/>
              </a:ext>
            </a:extLst>
          </p:cNvPr>
          <p:cNvSpPr txBox="1">
            <a:spLocks/>
          </p:cNvSpPr>
          <p:nvPr/>
        </p:nvSpPr>
        <p:spPr>
          <a:xfrm>
            <a:off x="620343" y="1806372"/>
            <a:ext cx="7871982" cy="293292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solidFill>
                  <a:srgbClr val="000000"/>
                </a:solidFill>
              </a:rPr>
              <a:t>This area is for research findings, data, graphs, and figures.</a:t>
            </a:r>
          </a:p>
          <a:p>
            <a:pPr marL="0" indent="0">
              <a:buNone/>
            </a:pPr>
            <a:endParaRPr lang="en-US" sz="1600" dirty="0">
              <a:solidFill>
                <a:srgbClr val="000000"/>
              </a:solidFill>
            </a:endParaRPr>
          </a:p>
          <a:p>
            <a:pPr marL="0" indent="0">
              <a:buNone/>
            </a:pPr>
            <a:r>
              <a:rPr lang="en-US" sz="1600" dirty="0">
                <a:solidFill>
                  <a:srgbClr val="000000"/>
                </a:solidFill>
              </a:rPr>
              <a:t>Use bullets and/or boldface for emphasis. </a:t>
            </a:r>
          </a:p>
          <a:p>
            <a:pPr marL="0" indent="0">
              <a:buNone/>
            </a:pPr>
            <a:endParaRPr lang="en-US" sz="1600" dirty="0">
              <a:solidFill>
                <a:srgbClr val="000000"/>
              </a:solidFill>
            </a:endParaRPr>
          </a:p>
          <a:p>
            <a:pPr marL="0" indent="0">
              <a:buNone/>
            </a:pPr>
            <a:r>
              <a:rPr lang="en-US" sz="1600" dirty="0">
                <a:solidFill>
                  <a:srgbClr val="000000"/>
                </a:solidFill>
              </a:rPr>
              <a:t>Avoid long blocks of text and use small chunks of information.</a:t>
            </a:r>
          </a:p>
          <a:p>
            <a:pPr marL="0" indent="0">
              <a:buNone/>
            </a:pPr>
            <a:endParaRPr lang="en-US" sz="1600" dirty="0">
              <a:solidFill>
                <a:srgbClr val="000000"/>
              </a:solidFill>
            </a:endParaRPr>
          </a:p>
          <a:p>
            <a:pPr marL="0" indent="0">
              <a:buNone/>
            </a:pPr>
            <a:r>
              <a:rPr lang="en-US" sz="1600" dirty="0">
                <a:solidFill>
                  <a:srgbClr val="000000"/>
                </a:solidFill>
              </a:rPr>
              <a:t>Always label charts and graphs.</a:t>
            </a:r>
          </a:p>
          <a:p>
            <a:pPr marL="0" indent="0">
              <a:buNone/>
            </a:pPr>
            <a:endParaRPr lang="en-US" sz="1600" dirty="0">
              <a:solidFill>
                <a:srgbClr val="000000"/>
              </a:solidFill>
            </a:endParaRPr>
          </a:p>
          <a:p>
            <a:pPr marL="0" indent="0">
              <a:buNone/>
            </a:pPr>
            <a:r>
              <a:rPr lang="en-US" sz="1600" dirty="0">
                <a:solidFill>
                  <a:srgbClr val="000000"/>
                </a:solidFill>
              </a:rPr>
              <a:t>More than one slide may be needed.</a:t>
            </a:r>
          </a:p>
        </p:txBody>
      </p:sp>
    </p:spTree>
    <p:extLst>
      <p:ext uri="{BB962C8B-B14F-4D97-AF65-F5344CB8AC3E}">
        <p14:creationId xmlns:p14="http://schemas.microsoft.com/office/powerpoint/2010/main" val="564708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7" name="Picture 6"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sp>
        <p:nvSpPr>
          <p:cNvPr id="8" name="Title 1">
            <a:extLst>
              <a:ext uri="{FF2B5EF4-FFF2-40B4-BE49-F238E27FC236}">
                <a16:creationId xmlns:a16="http://schemas.microsoft.com/office/drawing/2014/main" id="{4B3509D7-B378-D149-86CF-32D94A853C3F}"/>
              </a:ext>
            </a:extLst>
          </p:cNvPr>
          <p:cNvSpPr txBox="1">
            <a:spLocks/>
          </p:cNvSpPr>
          <p:nvPr/>
        </p:nvSpPr>
        <p:spPr>
          <a:xfrm>
            <a:off x="620343" y="870085"/>
            <a:ext cx="7871982" cy="63770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t>DISCUSSION/CONCLUSIONS</a:t>
            </a:r>
          </a:p>
        </p:txBody>
      </p:sp>
      <p:sp>
        <p:nvSpPr>
          <p:cNvPr id="9" name="Content Placeholder 2">
            <a:extLst>
              <a:ext uri="{FF2B5EF4-FFF2-40B4-BE49-F238E27FC236}">
                <a16:creationId xmlns:a16="http://schemas.microsoft.com/office/drawing/2014/main" id="{06852A33-0729-A842-AF4E-8174EAB2CA14}"/>
              </a:ext>
            </a:extLst>
          </p:cNvPr>
          <p:cNvSpPr txBox="1">
            <a:spLocks/>
          </p:cNvSpPr>
          <p:nvPr/>
        </p:nvSpPr>
        <p:spPr>
          <a:xfrm>
            <a:off x="620343" y="1842851"/>
            <a:ext cx="7871982" cy="330956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solidFill>
                  <a:srgbClr val="000000"/>
                </a:solidFill>
              </a:rPr>
              <a:t>Summarize the project’s most important points. What were the m</a:t>
            </a:r>
            <a:r>
              <a:rPr lang="en-US" sz="1600" dirty="0"/>
              <a:t>ajor findings, significance of the study</a:t>
            </a:r>
            <a:r>
              <a:rPr lang="en-US" sz="1600"/>
              <a:t>, and/or </a:t>
            </a:r>
            <a:r>
              <a:rPr lang="en-US" sz="1600" dirty="0"/>
              <a:t>impact on the research community. Interpretation- what do your results mean?</a:t>
            </a:r>
          </a:p>
          <a:p>
            <a:pPr marL="0" indent="0">
              <a:buNone/>
            </a:pPr>
            <a:endParaRPr lang="en-US" sz="1600" dirty="0">
              <a:solidFill>
                <a:srgbClr val="000000"/>
              </a:solidFill>
            </a:endParaRPr>
          </a:p>
          <a:p>
            <a:pPr marL="0" indent="0">
              <a:buNone/>
            </a:pPr>
            <a:r>
              <a:rPr lang="en-US" sz="1600" dirty="0">
                <a:solidFill>
                  <a:srgbClr val="000000"/>
                </a:solidFill>
              </a:rPr>
              <a:t>Consider noting future directions of the research.</a:t>
            </a:r>
          </a:p>
        </p:txBody>
      </p:sp>
    </p:spTree>
    <p:extLst>
      <p:ext uri="{BB962C8B-B14F-4D97-AF65-F5344CB8AC3E}">
        <p14:creationId xmlns:p14="http://schemas.microsoft.com/office/powerpoint/2010/main" val="2969842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509D7-B378-D149-86CF-32D94A853C3F}"/>
              </a:ext>
            </a:extLst>
          </p:cNvPr>
          <p:cNvSpPr txBox="1">
            <a:spLocks/>
          </p:cNvSpPr>
          <p:nvPr/>
        </p:nvSpPr>
        <p:spPr>
          <a:xfrm>
            <a:off x="620343" y="870085"/>
            <a:ext cx="7871982" cy="63770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t>REFERENCES/CITATIONS</a:t>
            </a:r>
          </a:p>
        </p:txBody>
      </p:sp>
      <p:sp>
        <p:nvSpPr>
          <p:cNvPr id="4" name="Content Placeholder 2">
            <a:extLst>
              <a:ext uri="{FF2B5EF4-FFF2-40B4-BE49-F238E27FC236}">
                <a16:creationId xmlns:a16="http://schemas.microsoft.com/office/drawing/2014/main" id="{06852A33-0729-A842-AF4E-8174EAB2CA14}"/>
              </a:ext>
            </a:extLst>
          </p:cNvPr>
          <p:cNvSpPr txBox="1">
            <a:spLocks/>
          </p:cNvSpPr>
          <p:nvPr/>
        </p:nvSpPr>
        <p:spPr>
          <a:xfrm>
            <a:off x="620343" y="1617073"/>
            <a:ext cx="7871982" cy="330956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solidFill>
                <a:srgbClr val="000000"/>
              </a:solidFill>
            </a:endParaRPr>
          </a:p>
        </p:txBody>
      </p:sp>
      <p:pic>
        <p:nvPicPr>
          <p:cNvPr id="6" name="Picture 5"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71500"/>
          </a:xfrm>
          <a:prstGeom prst="rect">
            <a:avLst/>
          </a:prstGeom>
        </p:spPr>
      </p:pic>
      <p:pic>
        <p:nvPicPr>
          <p:cNvPr id="7" name="Picture 6" descr="UMBC-primary-logo-CMYK-on-bl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7" y="86177"/>
            <a:ext cx="1749252" cy="402989"/>
          </a:xfrm>
          <a:prstGeom prst="rect">
            <a:avLst/>
          </a:prstGeom>
        </p:spPr>
      </p:pic>
      <p:sp>
        <p:nvSpPr>
          <p:cNvPr id="5" name="TextBox 4"/>
          <p:cNvSpPr txBox="1"/>
          <p:nvPr/>
        </p:nvSpPr>
        <p:spPr>
          <a:xfrm>
            <a:off x="620343" y="2003780"/>
            <a:ext cx="7239000" cy="1200329"/>
          </a:xfrm>
          <a:prstGeom prst="rect">
            <a:avLst/>
          </a:prstGeom>
          <a:noFill/>
        </p:spPr>
        <p:txBody>
          <a:bodyPr wrap="square" rtlCol="0">
            <a:spAutoFit/>
          </a:bodyPr>
          <a:lstStyle/>
          <a:p>
            <a:r>
              <a:rPr lang="en-US" dirty="0"/>
              <a:t>Be careful not to plagiarize.</a:t>
            </a:r>
          </a:p>
          <a:p>
            <a:endParaRPr lang="en-US" dirty="0"/>
          </a:p>
          <a:p>
            <a:r>
              <a:rPr lang="en-US" dirty="0"/>
              <a:t>Research mentors can guide undergraduate researchers as to whether references are necessary and which citation style to use.</a:t>
            </a:r>
          </a:p>
        </p:txBody>
      </p:sp>
    </p:spTree>
    <p:extLst>
      <p:ext uri="{BB962C8B-B14F-4D97-AF65-F5344CB8AC3E}">
        <p14:creationId xmlns:p14="http://schemas.microsoft.com/office/powerpoint/2010/main" val="900259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455</TotalTime>
  <Words>404</Words>
  <Application>Microsoft Office PowerPoint</Application>
  <PresentationFormat>On-screen Show (16:9)</PresentationFormat>
  <Paragraphs>35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Jim Lord</dc:creator>
  <cp:lastModifiedBy>Meika Samuel</cp:lastModifiedBy>
  <cp:revision>31</cp:revision>
  <dcterms:created xsi:type="dcterms:W3CDTF">2019-04-02T18:59:22Z</dcterms:created>
  <dcterms:modified xsi:type="dcterms:W3CDTF">2021-07-14T21:26:15Z</dcterms:modified>
</cp:coreProperties>
</file>