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6576000" cy="27432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">
          <p15:clr>
            <a:srgbClr val="A4A3A4"/>
          </p15:clr>
        </p15:guide>
        <p15:guide id="2" pos="264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Ek31u7mqfNcnFLADL6zI3hBok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4"/>
  </p:normalViewPr>
  <p:slideViewPr>
    <p:cSldViewPr snapToGrid="0">
      <p:cViewPr varScale="1">
        <p:scale>
          <a:sx n="29" d="100"/>
          <a:sy n="29" d="100"/>
        </p:scale>
        <p:origin x="1784" y="288"/>
      </p:cViewPr>
      <p:guideLst>
        <p:guide orient="horz" pos="312"/>
        <p:guide pos="2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743200" y="4489452"/>
            <a:ext cx="31089600" cy="95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0"/>
              <a:buFont typeface="Calibri"/>
              <a:buNone/>
              <a:defRPr sz="2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572000" y="14408152"/>
            <a:ext cx="27432000" cy="662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/>
            </a:lvl1pPr>
            <a:lvl2pPr lvl="1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/>
            </a:lvl2pPr>
            <a:lvl3pPr lvl="2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/>
            </a:lvl3pPr>
            <a:lvl4pPr lvl="3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4pPr>
            <a:lvl5pPr lvl="4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5pPr>
            <a:lvl6pPr lvl="5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6pPr>
            <a:lvl7pPr lvl="6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7pPr>
            <a:lvl8pPr lvl="7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8pPr>
            <a:lvl9pPr lvl="8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514600" y="1460506"/>
            <a:ext cx="31546800" cy="5302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9585324" y="231776"/>
            <a:ext cx="17405352" cy="315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8494376" y="9140826"/>
            <a:ext cx="23247352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2492376" y="1482726"/>
            <a:ext cx="23247352" cy="232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514600" y="1460506"/>
            <a:ext cx="31546800" cy="5302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2514600" y="7302500"/>
            <a:ext cx="31546800" cy="17405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495552" y="6838958"/>
            <a:ext cx="31546800" cy="11410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0"/>
              <a:buFont typeface="Calibri"/>
              <a:buNone/>
              <a:defRPr sz="2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495552" y="18357858"/>
            <a:ext cx="31546800" cy="6000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8000"/>
              <a:buNone/>
              <a:defRPr sz="8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7200"/>
              <a:buNone/>
              <a:defRPr sz="72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514600" y="1460506"/>
            <a:ext cx="31546800" cy="5302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2514600" y="7302500"/>
            <a:ext cx="15544800" cy="17405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8516600" y="7302500"/>
            <a:ext cx="15544800" cy="17405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2519364" y="1460506"/>
            <a:ext cx="31546800" cy="5302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2519368" y="6724652"/>
            <a:ext cx="15473360" cy="3295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1pPr>
            <a:lvl2pPr marL="914400" lvl="1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 b="1"/>
            </a:lvl2pPr>
            <a:lvl3pPr marL="1371600" lvl="2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3pPr>
            <a:lvl4pPr marL="1828800" lvl="3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4pPr>
            <a:lvl5pPr marL="2286000" lvl="4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5pPr>
            <a:lvl6pPr marL="2743200" lvl="5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6pPr>
            <a:lvl7pPr marL="3200400" lvl="6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7pPr>
            <a:lvl8pPr marL="3657600" lvl="7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8pPr>
            <a:lvl9pPr marL="4114800" lvl="8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2519368" y="10020300"/>
            <a:ext cx="15473360" cy="1473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8516602" y="6724652"/>
            <a:ext cx="15549564" cy="3295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1pPr>
            <a:lvl2pPr marL="914400" lvl="1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 b="1"/>
            </a:lvl2pPr>
            <a:lvl3pPr marL="1371600" lvl="2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7200" b="1"/>
            </a:lvl3pPr>
            <a:lvl4pPr marL="1828800" lvl="3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4pPr>
            <a:lvl5pPr marL="2286000" lvl="4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5pPr>
            <a:lvl6pPr marL="2743200" lvl="5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6pPr>
            <a:lvl7pPr marL="3200400" lvl="6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7pPr>
            <a:lvl8pPr marL="3657600" lvl="7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8pPr>
            <a:lvl9pPr marL="4114800" lvl="8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8516602" y="10020300"/>
            <a:ext cx="15549564" cy="1473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514600" y="1460506"/>
            <a:ext cx="31546800" cy="5302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519364" y="1828800"/>
            <a:ext cx="11796712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Calibri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5549564" y="3949706"/>
            <a:ext cx="18516600" cy="194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10414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12800"/>
              <a:buChar char="•"/>
              <a:defRPr sz="12800"/>
            </a:lvl1pPr>
            <a:lvl2pPr marL="914400" lvl="1" indent="-9398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200"/>
              <a:buChar char="•"/>
              <a:defRPr sz="11200"/>
            </a:lvl2pPr>
            <a:lvl3pPr marL="1371600" lvl="2" indent="-838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marL="1828800" lvl="3" indent="-736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4pPr>
            <a:lvl5pPr marL="2286000" lvl="4" indent="-736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5pPr>
            <a:lvl6pPr marL="2743200" lvl="5" indent="-736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6pPr>
            <a:lvl7pPr marL="3200400" lvl="6" indent="-736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7pPr>
            <a:lvl8pPr marL="3657600" lvl="7" indent="-736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8pPr>
            <a:lvl9pPr marL="4114800" lvl="8" indent="-736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Char char="•"/>
              <a:defRPr sz="8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519364" y="8229600"/>
            <a:ext cx="11796712" cy="15246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/>
            </a:lvl2pPr>
            <a:lvl3pPr marL="1371600" lvl="2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4pPr>
            <a:lvl5pPr marL="2286000" lvl="4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5pPr>
            <a:lvl6pPr marL="2743200" lvl="5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6pPr>
            <a:lvl7pPr marL="3200400" lvl="6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7pPr>
            <a:lvl8pPr marL="3657600" lvl="7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8pPr>
            <a:lvl9pPr marL="4114800" lvl="8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2519364" y="1828800"/>
            <a:ext cx="11796712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Font typeface="Calibri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5549564" y="3949706"/>
            <a:ext cx="18516600" cy="194945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2519364" y="8229600"/>
            <a:ext cx="11796712" cy="15246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1pPr>
            <a:lvl2pPr marL="914400" lvl="1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600"/>
              <a:buNone/>
              <a:defRPr sz="5600"/>
            </a:lvl2pPr>
            <a:lvl3pPr marL="1371600" lvl="2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4pPr>
            <a:lvl5pPr marL="2286000" lvl="4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5pPr>
            <a:lvl6pPr marL="2743200" lvl="5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6pPr>
            <a:lvl7pPr marL="3200400" lvl="6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7pPr>
            <a:lvl8pPr marL="3657600" lvl="7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8pPr>
            <a:lvl9pPr marL="4114800" lvl="8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514600" y="1460506"/>
            <a:ext cx="31546800" cy="5302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00"/>
              <a:buFont typeface="Calibri"/>
              <a:buNone/>
              <a:defRPr sz="17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514600" y="7302500"/>
            <a:ext cx="31546800" cy="17405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939800" algn="l" rtl="0">
              <a:lnSpc>
                <a:spcPct val="90000"/>
              </a:lnSpc>
              <a:spcBef>
                <a:spcPts val="400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382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36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Char char="•"/>
              <a:defRPr sz="8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858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5146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2115800" y="25425406"/>
            <a:ext cx="123444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5831800" y="25425406"/>
            <a:ext cx="8229600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tyleguide.umbc.edu/graphic-elements/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hyperlink" Target="https://researchgraphics.umbc.edu/poster-design-resources-event-info/" TargetMode="External"/><Relationship Id="rId4" Type="http://schemas.openxmlformats.org/officeDocument/2006/relationships/image" Target="../media/image2.png"/><Relationship Id="rId9" Type="http://schemas.openxmlformats.org/officeDocument/2006/relationships/hyperlink" Target="mailto:researchgraphics@umb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257406" y="2188501"/>
            <a:ext cx="37090812" cy="338498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 descr="A picture containing pattern, black, fabric, desig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t="51691"/>
          <a:stretch/>
        </p:blipFill>
        <p:spPr>
          <a:xfrm>
            <a:off x="-257406" y="-43544"/>
            <a:ext cx="37090812" cy="2232045"/>
          </a:xfrm>
          <a:prstGeom prst="rect">
            <a:avLst/>
          </a:prstGeom>
          <a:blipFill rotWithShape="1">
            <a:blip r:embed="rId4">
              <a:alphaModFix/>
            </a:blip>
            <a:tile tx="0" ty="0" sx="100000" sy="100000" flip="none" algn="tl"/>
          </a:blipFill>
          <a:ln>
            <a:noFill/>
          </a:ln>
        </p:spPr>
      </p:pic>
      <p:sp>
        <p:nvSpPr>
          <p:cNvPr id="86" name="Google Shape;86;p1"/>
          <p:cNvSpPr/>
          <p:nvPr/>
        </p:nvSpPr>
        <p:spPr>
          <a:xfrm>
            <a:off x="-257406" y="27170744"/>
            <a:ext cx="37090812" cy="304800"/>
          </a:xfrm>
          <a:prstGeom prst="rect">
            <a:avLst/>
          </a:prstGeom>
          <a:solidFill>
            <a:srgbClr val="0C0C0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1572" y="669472"/>
            <a:ext cx="5594902" cy="129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268228" y="24742624"/>
            <a:ext cx="2394857" cy="24281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8156375" y="6413500"/>
            <a:ext cx="263250" cy="19418292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 flipH="1">
            <a:off x="1116372" y="7274512"/>
            <a:ext cx="15993957" cy="18558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u="none" strike="noStrike" cap="none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Requirements and Deadlines: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40”wide by 30” tall max size </a:t>
            </a: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of presentation boards.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Dark top and bottom edges are to visually hide regular black binder clips, if you plan on using pushpins, feel free to change colors.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Be mindful of the use of the UMBC logo on what type of background. Check </a:t>
            </a:r>
            <a:r>
              <a:rPr lang="en-US" sz="4800" u="sng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https://styleguide.umbc.edu/graphic-elements/</a:t>
            </a: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for other elements and logo styles.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Grey middle bar and yellow right corner can be removed or adapted as needed.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Export as a </a:t>
            </a:r>
            <a:r>
              <a:rPr lang="en-US" sz="4800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PDF</a:t>
            </a: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when finished to upload for printing. Have your mentor approve of the finished file before uploading to print form.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lvl="0"/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Printing </a:t>
            </a:r>
            <a:r>
              <a:rPr lang="en-US" sz="4800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deadline</a:t>
            </a: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for Research Graphics is: </a:t>
            </a:r>
          </a:p>
          <a:p>
            <a:pPr lvl="0"/>
            <a:endParaRPr lang="en-US" sz="4800" b="1" dirty="0"/>
          </a:p>
          <a:p>
            <a:pPr lvl="0"/>
            <a:r>
              <a:rPr lang="en-US" sz="4800" b="1" dirty="0"/>
              <a:t>Thursday, July 31</a:t>
            </a:r>
            <a:r>
              <a:rPr lang="en-US" sz="4800" b="1" baseline="30000" dirty="0"/>
              <a:t>st</a:t>
            </a:r>
            <a:r>
              <a:rPr lang="en-US" sz="4800" dirty="0"/>
              <a:t> </a:t>
            </a:r>
            <a:r>
              <a:rPr lang="en-US" sz="4800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by 5:00pm EST.  </a:t>
            </a:r>
          </a:p>
          <a:p>
            <a:pPr lvl="0"/>
            <a:endParaRPr lang="en-US" sz="48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lvl="0"/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Email: </a:t>
            </a:r>
            <a:r>
              <a:rPr lang="en-US" sz="4800" u="sng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researchgraphics@umbc.edu</a:t>
            </a: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with questions.</a:t>
            </a:r>
            <a:endParaRPr sz="4800" b="1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1" name="Google Shape;91;p1"/>
          <p:cNvSpPr txBox="1"/>
          <p:nvPr/>
        </p:nvSpPr>
        <p:spPr>
          <a:xfrm flipH="1">
            <a:off x="19770527" y="7274512"/>
            <a:ext cx="15993900" cy="175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Tips: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Double check spelling and grammar, typing text into a Word document first and checking grammar, then copy/pasting into the poster slide can help.</a:t>
            </a:r>
            <a:endParaRPr dirty="0"/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Have someone else read over your poster and ask them questions about content and clarity. Practice discussing your poster with peers to prepare for SURF.</a:t>
            </a:r>
            <a:endParaRPr dirty="0"/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Allow enough time for your mentor to review and recommend changes to your poster file. </a:t>
            </a:r>
            <a:endParaRPr dirty="0"/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Printing takes time, rush orders cannot be guaranteed, and many times may be turned away during busy times. </a:t>
            </a:r>
            <a:endParaRPr dirty="0"/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Make sure to include Acknowledgements.  </a:t>
            </a:r>
            <a:endParaRPr dirty="0"/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For more tips and info: </a:t>
            </a:r>
            <a:r>
              <a:rPr lang="en-US" sz="4800" u="sng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https://researchgraphics.umbc.edu/poster-design-resources-event-info/</a:t>
            </a:r>
            <a:endParaRPr sz="48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685800" marR="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endParaRPr sz="48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685800" marR="0" lvl="0" indent="-685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</a:pPr>
            <a:r>
              <a:rPr lang="en-US" sz="48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When you’re ready to submit the file scan the QR code below or go to to find the link to the Google Form: </a:t>
            </a:r>
            <a:r>
              <a:rPr lang="en-US" sz="40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https://</a:t>
            </a:r>
            <a:r>
              <a:rPr lang="en-US" sz="4000" dirty="0" err="1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researchgraphics.umbc.edu</a:t>
            </a:r>
            <a:r>
              <a:rPr lang="en-US" sz="4000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/welcome/poster-printing/</a:t>
            </a:r>
            <a:endParaRPr sz="40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685800" marR="0" lvl="0" indent="-431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endParaRPr sz="40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dirty="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19100" y="2503001"/>
            <a:ext cx="35345400" cy="2862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SURF: Summer Undergraduate Research Fest </a:t>
            </a:r>
            <a:r>
              <a:rPr lang="en-US" sz="7200" b="1" i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(Your Title should replace all this)</a:t>
            </a:r>
            <a:endParaRPr i="1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Poster Template Updated for 2025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rgbClr val="3F3F3F"/>
                </a:solidFill>
                <a:latin typeface="Avenir"/>
                <a:ea typeface="Avenir"/>
                <a:cs typeface="Avenir"/>
                <a:sym typeface="Avenir"/>
              </a:rPr>
              <a:t>University of Maryland, Baltimore County</a:t>
            </a:r>
            <a:endParaRPr dirty="0"/>
          </a:p>
        </p:txBody>
      </p:sp>
      <p:pic>
        <p:nvPicPr>
          <p:cNvPr id="93" name="Google Shape;93;p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1209350" y="23071572"/>
            <a:ext cx="3384941" cy="338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Melissa Penley Cormier</dc:creator>
  <cp:keywords/>
  <dc:description/>
  <cp:lastModifiedBy>Melissa Penley Cormier</cp:lastModifiedBy>
  <cp:revision>1</cp:revision>
  <dcterms:created xsi:type="dcterms:W3CDTF">2023-06-22T00:49:03Z</dcterms:created>
  <dcterms:modified xsi:type="dcterms:W3CDTF">2025-06-27T15:08:40Z</dcterms:modified>
  <cp:category/>
</cp:coreProperties>
</file>